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69" r:id="rId5"/>
    <p:sldId id="347" r:id="rId6"/>
    <p:sldId id="270" r:id="rId7"/>
    <p:sldId id="272" r:id="rId8"/>
    <p:sldId id="271" r:id="rId9"/>
    <p:sldId id="273" r:id="rId10"/>
    <p:sldId id="262" r:id="rId11"/>
    <p:sldId id="276" r:id="rId12"/>
    <p:sldId id="285" r:id="rId13"/>
    <p:sldId id="286" r:id="rId14"/>
    <p:sldId id="287" r:id="rId15"/>
    <p:sldId id="288" r:id="rId16"/>
    <p:sldId id="289" r:id="rId17"/>
    <p:sldId id="259" r:id="rId18"/>
    <p:sldId id="346" r:id="rId19"/>
    <p:sldId id="343" r:id="rId20"/>
    <p:sldId id="291" r:id="rId21"/>
    <p:sldId id="344" r:id="rId22"/>
    <p:sldId id="345" r:id="rId23"/>
    <p:sldId id="326" r:id="rId24"/>
    <p:sldId id="327" r:id="rId25"/>
    <p:sldId id="328" r:id="rId26"/>
    <p:sldId id="329" r:id="rId27"/>
    <p:sldId id="280" r:id="rId28"/>
    <p:sldId id="330" r:id="rId29"/>
    <p:sldId id="331" r:id="rId30"/>
    <p:sldId id="332" r:id="rId31"/>
    <p:sldId id="336" r:id="rId32"/>
    <p:sldId id="338" r:id="rId33"/>
    <p:sldId id="339" r:id="rId34"/>
    <p:sldId id="340" r:id="rId35"/>
    <p:sldId id="337" r:id="rId36"/>
    <p:sldId id="333" r:id="rId37"/>
    <p:sldId id="260" r:id="rId38"/>
    <p:sldId id="341" r:id="rId39"/>
    <p:sldId id="261" r:id="rId40"/>
    <p:sldId id="265" r:id="rId41"/>
    <p:sldId id="334" r:id="rId42"/>
    <p:sldId id="263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A"/>
    <a:srgbClr val="0A5A25"/>
    <a:srgbClr val="9A9A9A"/>
    <a:srgbClr val="0C682B"/>
    <a:srgbClr val="0F803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14" autoAdjust="0"/>
  </p:normalViewPr>
  <p:slideViewPr>
    <p:cSldViewPr snapToGrid="0">
      <p:cViewPr>
        <p:scale>
          <a:sx n="90" d="100"/>
          <a:sy n="90" d="100"/>
        </p:scale>
        <p:origin x="398" y="-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태양</c:v>
                </c:pt>
                <c:pt idx="1">
                  <c:v>채은</c:v>
                </c:pt>
                <c:pt idx="2">
                  <c:v>미희</c:v>
                </c:pt>
                <c:pt idx="3">
                  <c:v>재우</c:v>
                </c:pt>
                <c:pt idx="4">
                  <c:v>창욱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23</c:v>
                </c:pt>
                <c:pt idx="1">
                  <c:v>18</c:v>
                </c:pt>
                <c:pt idx="2">
                  <c:v>19</c:v>
                </c:pt>
                <c:pt idx="3">
                  <c:v>22</c:v>
                </c:pt>
                <c:pt idx="4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29-481C-9141-825466C424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94048416"/>
        <c:axId val="794044808"/>
      </c:barChart>
      <c:catAx>
        <c:axId val="79404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defRPr>
            </a:pPr>
            <a:endParaRPr lang="ko-KR"/>
          </a:p>
        </c:txPr>
        <c:crossAx val="794044808"/>
        <c:crosses val="autoZero"/>
        <c:auto val="1"/>
        <c:lblAlgn val="ctr"/>
        <c:lblOffset val="100"/>
        <c:noMultiLvlLbl val="0"/>
      </c:catAx>
      <c:valAx>
        <c:axId val="794044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defRPr>
            </a:pPr>
            <a:endParaRPr lang="ko-KR"/>
          </a:p>
        </c:txPr>
        <c:crossAx val="794048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Microsoft GothicNeo" panose="020B0500000101010101" pitchFamily="50" charset="-127"/>
          <a:ea typeface="Microsoft GothicNeo" panose="020B0500000101010101" pitchFamily="50" charset="-127"/>
          <a:cs typeface="Microsoft GothicNeo" panose="020B0500000101010101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277AF-62F9-4B79-9C71-6D21F4FBEF03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4B6F4-EB77-41A6-AB5C-AB31240CD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790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‘똑똑한’ 이라는 의미인 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‘Clever’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+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옷장이라는 의미를 가진 단어 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Closet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합성하여 </a:t>
            </a:r>
            <a:r>
              <a:rPr lang="en-US" altLang="ko-KR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Cleset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이라는 합성어를 활용한 ‘나의 똑똑한 옷장 </a:t>
            </a:r>
            <a:r>
              <a:rPr lang="en-US" altLang="ko-KR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Cleset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입니다</a:t>
            </a:r>
            <a:endParaRPr lang="en-US" altLang="ko-KR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879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063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936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117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097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908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48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06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〮</a:t>
            </a:r>
            <a:r>
              <a:rPr lang="en-US" altLang="ko-KR" dirty="0"/>
              <a:t>Service</a:t>
            </a:r>
            <a:r>
              <a:rPr lang="ko-KR" altLang="en-US" dirty="0"/>
              <a:t>가 </a:t>
            </a:r>
            <a:r>
              <a:rPr lang="en-US" altLang="ko-KR" dirty="0"/>
              <a:t>Dao</a:t>
            </a:r>
            <a:r>
              <a:rPr lang="ko-KR" altLang="en-US" dirty="0"/>
              <a:t>에게 </a:t>
            </a:r>
            <a:r>
              <a:rPr lang="en-US" altLang="ko-KR" dirty="0"/>
              <a:t>Data</a:t>
            </a:r>
            <a:r>
              <a:rPr lang="ko-KR" altLang="en-US" dirty="0"/>
              <a:t>를 전달하기 위한 클래스이다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78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〮</a:t>
            </a:r>
            <a:r>
              <a:rPr lang="en-US" altLang="ko-KR" dirty="0"/>
              <a:t>Service</a:t>
            </a:r>
            <a:r>
              <a:rPr lang="ko-KR" altLang="en-US" dirty="0"/>
              <a:t>가 </a:t>
            </a:r>
            <a:r>
              <a:rPr lang="en-US" altLang="ko-KR" dirty="0"/>
              <a:t>Dao</a:t>
            </a:r>
            <a:r>
              <a:rPr lang="ko-KR" altLang="en-US" dirty="0"/>
              <a:t>에게 </a:t>
            </a:r>
            <a:r>
              <a:rPr lang="en-US" altLang="ko-KR" dirty="0"/>
              <a:t>Data</a:t>
            </a:r>
            <a:r>
              <a:rPr lang="ko-KR" altLang="en-US" dirty="0"/>
              <a:t>를 전달하기 위한 클래스이다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473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〮</a:t>
            </a:r>
            <a:r>
              <a:rPr lang="en-US" altLang="ko-KR" dirty="0"/>
              <a:t>Service</a:t>
            </a:r>
            <a:r>
              <a:rPr lang="ko-KR" altLang="en-US" dirty="0"/>
              <a:t>가 </a:t>
            </a:r>
            <a:r>
              <a:rPr lang="en-US" altLang="ko-KR" dirty="0"/>
              <a:t>Dao</a:t>
            </a:r>
            <a:r>
              <a:rPr lang="ko-KR" altLang="en-US" dirty="0"/>
              <a:t>에게 </a:t>
            </a:r>
            <a:r>
              <a:rPr lang="en-US" altLang="ko-KR" dirty="0"/>
              <a:t>Data</a:t>
            </a:r>
            <a:r>
              <a:rPr lang="ko-KR" altLang="en-US" dirty="0"/>
              <a:t>를 전달하기 위한 클래스이다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851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요구사항 명세서를 일부 발췌한 내용입니다</a:t>
            </a:r>
            <a:r>
              <a:rPr lang="en-US" altLang="ko-KR" dirty="0"/>
              <a:t>. </a:t>
            </a:r>
            <a:r>
              <a:rPr lang="ko-KR" altLang="en-US" dirty="0"/>
              <a:t>고객기능 요구사항은 유저 관련 </a:t>
            </a:r>
            <a:r>
              <a:rPr lang="en-US" altLang="ko-KR" dirty="0"/>
              <a:t>4</a:t>
            </a:r>
            <a:r>
              <a:rPr lang="ko-KR" altLang="en-US" dirty="0"/>
              <a:t>개와 의상 관련 </a:t>
            </a:r>
            <a:r>
              <a:rPr lang="en-US" altLang="ko-KR" dirty="0"/>
              <a:t>16</a:t>
            </a:r>
            <a:r>
              <a:rPr lang="ko-KR" altLang="en-US" dirty="0"/>
              <a:t>개로 총 </a:t>
            </a:r>
            <a:r>
              <a:rPr lang="en-US" altLang="ko-KR" dirty="0"/>
              <a:t>20</a:t>
            </a:r>
            <a:r>
              <a:rPr lang="ko-KR" altLang="en-US" dirty="0"/>
              <a:t>가지로 구분하였습니다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450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〮</a:t>
            </a:r>
            <a:r>
              <a:rPr lang="en-US" altLang="ko-KR" dirty="0"/>
              <a:t>Service</a:t>
            </a:r>
            <a:r>
              <a:rPr lang="ko-KR" altLang="en-US" dirty="0"/>
              <a:t>가 </a:t>
            </a:r>
            <a:r>
              <a:rPr lang="en-US" altLang="ko-KR" dirty="0"/>
              <a:t>Dao</a:t>
            </a:r>
            <a:r>
              <a:rPr lang="ko-KR" altLang="en-US" dirty="0"/>
              <a:t>에게 </a:t>
            </a:r>
            <a:r>
              <a:rPr lang="en-US" altLang="ko-KR" dirty="0"/>
              <a:t>Data</a:t>
            </a:r>
            <a:r>
              <a:rPr lang="ko-KR" altLang="en-US" dirty="0"/>
              <a:t>를 전달하기 위한 클래스이다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631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〮</a:t>
            </a:r>
            <a:r>
              <a:rPr lang="en-US" altLang="ko-KR" dirty="0"/>
              <a:t>Service</a:t>
            </a:r>
            <a:r>
              <a:rPr lang="ko-KR" altLang="en-US" dirty="0"/>
              <a:t>가 </a:t>
            </a:r>
            <a:r>
              <a:rPr lang="en-US" altLang="ko-KR" dirty="0"/>
              <a:t>Dao</a:t>
            </a:r>
            <a:r>
              <a:rPr lang="ko-KR" altLang="en-US" dirty="0"/>
              <a:t>에게 </a:t>
            </a:r>
            <a:r>
              <a:rPr lang="en-US" altLang="ko-KR" dirty="0"/>
              <a:t>Data</a:t>
            </a:r>
            <a:r>
              <a:rPr lang="ko-KR" altLang="en-US" dirty="0"/>
              <a:t>를 전달하기 위한 클래스이다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121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〮</a:t>
            </a:r>
            <a:r>
              <a:rPr lang="en-US" altLang="ko-KR" dirty="0"/>
              <a:t>Service</a:t>
            </a:r>
            <a:r>
              <a:rPr lang="ko-KR" altLang="en-US" dirty="0"/>
              <a:t>가 </a:t>
            </a:r>
            <a:r>
              <a:rPr lang="en-US" altLang="ko-KR" dirty="0"/>
              <a:t>Dao</a:t>
            </a:r>
            <a:r>
              <a:rPr lang="ko-KR" altLang="en-US" dirty="0"/>
              <a:t>에게 </a:t>
            </a:r>
            <a:r>
              <a:rPr lang="en-US" altLang="ko-KR" dirty="0"/>
              <a:t>Data</a:t>
            </a:r>
            <a:r>
              <a:rPr lang="ko-KR" altLang="en-US" dirty="0"/>
              <a:t>를 전달하기 위한 클래스이다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2926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〮</a:t>
            </a:r>
            <a:r>
              <a:rPr lang="en-US" altLang="ko-KR" dirty="0"/>
              <a:t>Service</a:t>
            </a:r>
            <a:r>
              <a:rPr lang="ko-KR" altLang="en-US" dirty="0"/>
              <a:t>가 </a:t>
            </a:r>
            <a:r>
              <a:rPr lang="en-US" altLang="ko-KR" dirty="0"/>
              <a:t>Dao</a:t>
            </a:r>
            <a:r>
              <a:rPr lang="ko-KR" altLang="en-US" dirty="0"/>
              <a:t>에게 </a:t>
            </a:r>
            <a:r>
              <a:rPr lang="en-US" altLang="ko-KR" dirty="0"/>
              <a:t>Data</a:t>
            </a:r>
            <a:r>
              <a:rPr lang="ko-KR" altLang="en-US" dirty="0"/>
              <a:t>를 전달하기 위한 클래스이다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322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〮</a:t>
            </a:r>
            <a:r>
              <a:rPr lang="en-US" altLang="ko-KR" dirty="0"/>
              <a:t>Service</a:t>
            </a:r>
            <a:r>
              <a:rPr lang="ko-KR" altLang="en-US" dirty="0"/>
              <a:t>가 </a:t>
            </a:r>
            <a:r>
              <a:rPr lang="en-US" altLang="ko-KR" dirty="0"/>
              <a:t>Dao</a:t>
            </a:r>
            <a:r>
              <a:rPr lang="ko-KR" altLang="en-US" dirty="0"/>
              <a:t>에게 </a:t>
            </a:r>
            <a:r>
              <a:rPr lang="en-US" altLang="ko-KR" dirty="0"/>
              <a:t>Data</a:t>
            </a:r>
            <a:r>
              <a:rPr lang="ko-KR" altLang="en-US" dirty="0"/>
              <a:t>를 전달하기 위한 클래스이다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1786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8118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22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184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095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040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요구사항 명세서를 일부 발췌한 내용입니다</a:t>
            </a:r>
            <a:r>
              <a:rPr lang="en-US" altLang="ko-KR" dirty="0"/>
              <a:t>. </a:t>
            </a:r>
            <a:r>
              <a:rPr lang="ko-KR" altLang="en-US" dirty="0"/>
              <a:t>고객기능 요구사항은 유저 관련 </a:t>
            </a:r>
            <a:r>
              <a:rPr lang="en-US" altLang="ko-KR" dirty="0"/>
              <a:t>4</a:t>
            </a:r>
            <a:r>
              <a:rPr lang="ko-KR" altLang="en-US" dirty="0"/>
              <a:t>개와 의상 관련 </a:t>
            </a:r>
            <a:r>
              <a:rPr lang="en-US" altLang="ko-KR" dirty="0"/>
              <a:t>16</a:t>
            </a:r>
            <a:r>
              <a:rPr lang="ko-KR" altLang="en-US" dirty="0"/>
              <a:t>개로 총 </a:t>
            </a:r>
            <a:r>
              <a:rPr lang="en-US" altLang="ko-KR" dirty="0"/>
              <a:t>20</a:t>
            </a:r>
            <a:r>
              <a:rPr lang="ko-KR" altLang="en-US" dirty="0"/>
              <a:t>가지로 구분하였습니다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4248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7477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909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9110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901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유즈케이스</a:t>
            </a:r>
            <a:r>
              <a:rPr lang="ko-KR" altLang="en-US" dirty="0"/>
              <a:t> 목록은 회원가입부터 의상목록 관리까지 총 </a:t>
            </a:r>
            <a:r>
              <a:rPr lang="en-US" altLang="ko-KR" dirty="0"/>
              <a:t>25</a:t>
            </a:r>
            <a:r>
              <a:rPr lang="ko-KR" altLang="en-US" dirty="0"/>
              <a:t>가지로 구성하였고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621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앞의 </a:t>
            </a:r>
            <a:r>
              <a:rPr lang="ko-KR" altLang="en-US" dirty="0" err="1"/>
              <a:t>유즈케이스</a:t>
            </a:r>
            <a:r>
              <a:rPr lang="ko-KR" altLang="en-US" dirty="0"/>
              <a:t> 목록에 맞추어 설명</a:t>
            </a:r>
            <a:r>
              <a:rPr lang="en-US" altLang="ko-KR" dirty="0"/>
              <a:t>, </a:t>
            </a:r>
            <a:r>
              <a:rPr lang="ko-KR" altLang="en-US" dirty="0" err="1"/>
              <a:t>액터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흐름</a:t>
            </a:r>
            <a:r>
              <a:rPr lang="en-US" altLang="ko-KR" dirty="0"/>
              <a:t>, </a:t>
            </a:r>
            <a:r>
              <a:rPr lang="ko-KR" altLang="en-US" dirty="0"/>
              <a:t>시나리오 등을 기능에 맞게 상세하게 기술하였습니다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665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다이어그램은 다음과 같이 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136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유즈케이스</a:t>
            </a:r>
            <a:r>
              <a:rPr lang="ko-KR" altLang="en-US" dirty="0"/>
              <a:t> 기능 별로 화면 목록을 구성하였고</a:t>
            </a:r>
            <a:r>
              <a:rPr lang="en-US" altLang="ko-KR" dirty="0"/>
              <a:t>, </a:t>
            </a:r>
            <a:r>
              <a:rPr lang="ko-KR" altLang="en-US" dirty="0"/>
              <a:t>그에 따른 화면 별 프로토 타입과 요구사항을 기술하였습니다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07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138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구현에 앞서</a:t>
            </a:r>
            <a:r>
              <a:rPr lang="en-US" altLang="ko-KR" dirty="0"/>
              <a:t>, </a:t>
            </a:r>
            <a:r>
              <a:rPr lang="ko-KR" altLang="en-US" dirty="0"/>
              <a:t>체계적인 구현을 위한 요구사항 명세서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 err="1"/>
              <a:t>클래스다이어그램</a:t>
            </a:r>
            <a:r>
              <a:rPr lang="ko-KR" altLang="en-US" dirty="0"/>
              <a:t> 등의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4B6F4-EB77-41A6-AB5C-AB31240CD2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534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66100-1CC9-DF3A-ACF7-FBBEA41E7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5A17EB-857D-5B9A-C7FF-3F4CA370D1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102B1-C061-41D6-3BBB-0A771ADE7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6370D3-F8C0-C0FC-1797-8F52A3D15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1A8C3-EA8D-9ECA-9C3E-3E53C85D6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815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4D084-C3EE-6743-4177-9BE7CB657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9B92E-0D91-2879-FF76-A2057EE5E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3458E7-F27D-E863-C405-95761DF1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F93C26-B519-80CD-F483-F3C08BE7C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D94A20-6836-EB83-D9BB-E8F9440AB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599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CA6A76-A3FB-E3C0-DB5F-01B8C470BC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BA003A-2754-D93C-078A-EAC40D032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72DECB-B3AA-1AA9-FBA6-BABB9B57E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CFAFE8-C742-3D79-F678-85353BC39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D2ED89-BCC8-1651-F964-FA58A90B4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11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48135-C42D-0605-379E-CC2D4C0E7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554165-5FE1-41BA-FA98-AC4665CA1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B823F-EF6D-45A9-378A-0DF894F9D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D4D496-CD6C-0548-19B6-B59B14325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E8E43-E848-F2BD-5380-7E4BBF81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752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42A90-ADE1-21CA-3690-FA0106A15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042FE1-742B-88F3-E327-D5C5F034B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2F7FFB-FA07-4095-B4C7-D5F7AC1E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D36357-DB48-8CF4-6270-AAD8379EB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6EF31-CC1E-48AE-20B1-048FE18AF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394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6669E-24B1-3281-BD18-98DE09EF2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F08373-20E6-0F51-7654-6B046CDD0B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549DAF-DB0B-90A7-0C6C-18839FB2A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4A3EA5-7019-3C8D-D3C8-176090143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D44621-9EE2-7357-A941-CFB2FE48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60B641-2F83-2235-D2DA-4CBFD014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88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8ABF4-3986-472C-B584-D6F1539F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FAF75-1F1E-78C6-B65A-6E82877BF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7C4F05-0F3B-8ABD-E9F4-604237E1A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7A48DA-09D4-572D-F1E2-FA245AE5CD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AC09F3-54D4-8C27-264D-090F2B5B0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E19F8D-7C66-7548-E25C-A5CC7400B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4357B4-C206-BE40-326F-B51D66C0E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CB81D4-228E-E452-A58C-EB65D6862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033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8FC7C-135E-5256-FB0B-98535D33E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4DE6599-EAB6-7942-1E30-882DC722E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B4DE9B9-2C97-B228-5A1E-034335CC5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084D36-1997-790B-0DE8-FFE498375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83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BCA234-51E4-D437-43AA-FEB26D107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260B59-FB53-9589-E48F-ED8E5FCC1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D8D4B5-DD7D-A65E-738B-50E18401D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598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4BA73-D76C-4270-A1DD-37E495A2F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B21FD-02F0-AF0B-F373-83E8033F8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7F0F8B-6758-446D-7654-183DF4BB0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BE3738-B378-A4E0-16EB-ADE1461FF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DC669C-C682-8C89-EEA7-6E3B45BC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FB233A-E1C7-DA8F-B008-286F39C35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664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7B0BC-CB48-2FED-B72A-F1D24D097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DFCC14-AA55-514B-5306-FAC673F017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971641-7181-9980-D571-7FD99DFB2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5E1D80-5722-1A24-D381-65F9F1603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57B-6010-46DC-AE8F-593923B31F0C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F1A527-7871-CA14-FCAE-0BF4BAE5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38ED05-7C39-63BD-E53F-0533D494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349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5499D5-0829-0B0D-691C-A137F996E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684996-EC13-F9CF-18AD-F097BB649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64134E-4C03-0E51-B804-3E216FF49C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7E57B-6010-46DC-AE8F-593923B31F0C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F79864-C4DA-05A4-EFB9-61B1EDEE3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03A1DD-7A18-769E-67A2-4C8C350D90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72A8A-68BA-447C-BCD8-A0EEF40A1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996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43971E6-E895-8956-488C-5A6F63632C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6" t="20746" r="10910" b="24514"/>
          <a:stretch/>
        </p:blipFill>
        <p:spPr>
          <a:xfrm>
            <a:off x="4097346" y="478238"/>
            <a:ext cx="3997307" cy="2867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18204A-F558-63CF-9997-5095804FA797}"/>
              </a:ext>
            </a:extLst>
          </p:cNvPr>
          <p:cNvSpPr txBox="1"/>
          <p:nvPr/>
        </p:nvSpPr>
        <p:spPr>
          <a:xfrm>
            <a:off x="3808353" y="3379690"/>
            <a:ext cx="4575290" cy="3085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리액트</a:t>
            </a:r>
            <a:r>
              <a:rPr lang="en-US" altLang="ko-KR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&amp; </a:t>
            </a:r>
            <a:r>
              <a:rPr lang="ko-KR" altLang="en-US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스프링을 이용한</a:t>
            </a:r>
            <a:endParaRPr lang="en-US" altLang="ko-KR" sz="32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의류관리 시스템 </a:t>
            </a:r>
            <a:r>
              <a:rPr lang="en-US" altLang="ko-KR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sz="32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클레젯</a:t>
            </a:r>
            <a:r>
              <a:rPr lang="en-US" altLang="ko-KR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</a:t>
            </a:r>
          </a:p>
          <a:p>
            <a:pPr algn="ctr"/>
            <a:r>
              <a:rPr lang="en-US" altLang="ko-KR" b="1" dirty="0">
                <a:solidFill>
                  <a:srgbClr val="0F8036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_____________________________</a:t>
            </a:r>
          </a:p>
          <a:p>
            <a:pPr algn="ctr"/>
            <a:endParaRPr lang="en-US" altLang="ko-KR" sz="1200" b="1" dirty="0">
              <a:solidFill>
                <a:srgbClr val="0F8036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응칠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응답하라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2017)</a:t>
            </a:r>
          </a:p>
          <a:p>
            <a:pPr algn="ctr">
              <a:spcBef>
                <a:spcPts val="300"/>
              </a:spcBef>
            </a:pP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201710939 </a:t>
            </a:r>
            <a:r>
              <a:rPr lang="ko-KR" altLang="en-US" sz="1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엄태양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spcBef>
                <a:spcPts val="300"/>
              </a:spcBef>
            </a:pP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201710909 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김재우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spcBef>
                <a:spcPts val="300"/>
              </a:spcBef>
            </a:pP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201710931 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박채은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spcBef>
                <a:spcPts val="300"/>
              </a:spcBef>
            </a:pP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201710992 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최미희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spcBef>
                <a:spcPts val="300"/>
              </a:spcBef>
            </a:pP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201810925 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김창욱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8164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75E09A7-6215-C76D-BAEC-B9D507FB1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931" y="2341411"/>
            <a:ext cx="1664138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4A07DA-EE39-6F75-107C-A971E89908BE}"/>
              </a:ext>
            </a:extLst>
          </p:cNvPr>
          <p:cNvSpPr txBox="1"/>
          <p:nvPr/>
        </p:nvSpPr>
        <p:spPr>
          <a:xfrm>
            <a:off x="6968871" y="4164696"/>
            <a:ext cx="3853940" cy="1925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자바 언어 기반의 </a:t>
            </a:r>
            <a:endParaRPr lang="en-US" altLang="ko-KR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프레임워크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</a:t>
            </a:r>
          </a:p>
          <a:p>
            <a:pPr algn="ctr"/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모듈식으로 독립적인 구성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특정 클래스들에 대한 수평적인 제어가 가능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코드가 간결하고 자동화 테스트에 유리</a:t>
            </a:r>
            <a:endParaRPr lang="ko-KR" altLang="en-US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79DC75-D14B-6D90-AAB0-9E182182BDE8}"/>
              </a:ext>
            </a:extLst>
          </p:cNvPr>
          <p:cNvSpPr txBox="1"/>
          <p:nvPr/>
        </p:nvSpPr>
        <p:spPr>
          <a:xfrm>
            <a:off x="1244722" y="4010808"/>
            <a:ext cx="4610558" cy="2233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자바 스크립트의 </a:t>
            </a:r>
            <a:endParaRPr lang="en-US" altLang="ko-KR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UI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구축을 위한 </a:t>
            </a:r>
            <a:endParaRPr lang="en-US" altLang="ko-KR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라이브러리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</a:t>
            </a:r>
          </a:p>
          <a:p>
            <a:pPr algn="ctr"/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컴포넌트 기반으로 쉬운 유지보수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다른 프레임워크나 라이브러리와 혼용하여 사용 가능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뛰어난 메모리 관리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성능</a:t>
            </a:r>
          </a:p>
        </p:txBody>
      </p:sp>
      <p:pic>
        <p:nvPicPr>
          <p:cNvPr id="3078" name="Picture 6" descr="Java 자바 웹 프로그래밍: Spring, Mybatis vs JPA vs Hibernate :: 맹개발의 기술 블로그">
            <a:extLst>
              <a:ext uri="{FF2B5EF4-FFF2-40B4-BE49-F238E27FC236}">
                <a16:creationId xmlns:a16="http://schemas.microsoft.com/office/drawing/2014/main" id="{9BBB8D29-6C80-CC06-7CB4-FCCE34D09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933" y="2127579"/>
            <a:ext cx="2171816" cy="188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CC4179-6B38-94BB-0A02-233CB2A8DD9C}"/>
              </a:ext>
            </a:extLst>
          </p:cNvPr>
          <p:cNvSpPr txBox="1"/>
          <p:nvPr/>
        </p:nvSpPr>
        <p:spPr>
          <a:xfrm>
            <a:off x="1107440" y="560382"/>
            <a:ext cx="418255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 설계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B2BE46-5200-3FF7-D484-D85DB4A7623D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1056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41441EA-C70F-785D-12AD-02620D332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916" y="1902545"/>
            <a:ext cx="8711318" cy="46568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A6C935-8B69-F83F-574A-FCC55FD6ED20}"/>
              </a:ext>
            </a:extLst>
          </p:cNvPr>
          <p:cNvSpPr txBox="1"/>
          <p:nvPr/>
        </p:nvSpPr>
        <p:spPr>
          <a:xfrm>
            <a:off x="1107440" y="560382"/>
            <a:ext cx="418255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38D27-92A9-AECC-2AC5-C4BCEA6C2C9A}"/>
              </a:ext>
            </a:extLst>
          </p:cNvPr>
          <p:cNvSpPr txBox="1"/>
          <p:nvPr/>
        </p:nvSpPr>
        <p:spPr>
          <a:xfrm>
            <a:off x="1107440" y="17882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-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플로우 차트</a:t>
            </a:r>
          </a:p>
        </p:txBody>
      </p:sp>
    </p:spTree>
    <p:extLst>
      <p:ext uri="{BB962C8B-B14F-4D97-AF65-F5344CB8AC3E}">
        <p14:creationId xmlns:p14="http://schemas.microsoft.com/office/powerpoint/2010/main" val="4018467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38D27-92A9-AECC-2AC5-C4BCEA6C2C9A}"/>
              </a:ext>
            </a:extLst>
          </p:cNvPr>
          <p:cNvSpPr txBox="1"/>
          <p:nvPr/>
        </p:nvSpPr>
        <p:spPr>
          <a:xfrm>
            <a:off x="467277" y="442600"/>
            <a:ext cx="2653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플로우 차트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-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접속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D9EDB8-5F19-5854-6F75-57AD5BC1E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922" y="1728946"/>
            <a:ext cx="8832756" cy="394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09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05B4E5-8E9C-2E60-6F47-4414DE96B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171" y="1022047"/>
            <a:ext cx="6641657" cy="50654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28300A-155D-D5E8-CA35-45DF3CF9754A}"/>
              </a:ext>
            </a:extLst>
          </p:cNvPr>
          <p:cNvSpPr txBox="1"/>
          <p:nvPr/>
        </p:nvSpPr>
        <p:spPr>
          <a:xfrm>
            <a:off x="467277" y="442600"/>
            <a:ext cx="3236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플로우 차트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-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의상조회</a:t>
            </a:r>
          </a:p>
        </p:txBody>
      </p:sp>
    </p:spTree>
    <p:extLst>
      <p:ext uri="{BB962C8B-B14F-4D97-AF65-F5344CB8AC3E}">
        <p14:creationId xmlns:p14="http://schemas.microsoft.com/office/powerpoint/2010/main" val="513900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79AC89-3174-C5C9-7654-DA13DB3C17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1" b="1824"/>
          <a:stretch/>
        </p:blipFill>
        <p:spPr>
          <a:xfrm>
            <a:off x="3934709" y="642655"/>
            <a:ext cx="4376901" cy="60755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3413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플로우 차트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-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348312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906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플로우 차트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-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게시판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490CB2-FC96-85B6-E349-B251826151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9" t="3059" r="4240" b="1544"/>
          <a:stretch/>
        </p:blipFill>
        <p:spPr>
          <a:xfrm>
            <a:off x="4388005" y="141644"/>
            <a:ext cx="3415990" cy="657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55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653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플로우 차트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-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댓글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CC33F9-5055-21BB-B6F2-BB5672F3ED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572" y="1022047"/>
            <a:ext cx="5654856" cy="55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34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A6C935-8B69-F83F-574A-FCC55FD6ED20}"/>
              </a:ext>
            </a:extLst>
          </p:cNvPr>
          <p:cNvSpPr txBox="1"/>
          <p:nvPr/>
        </p:nvSpPr>
        <p:spPr>
          <a:xfrm>
            <a:off x="1107440" y="560382"/>
            <a:ext cx="418255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38D27-92A9-AECC-2AC5-C4BCEA6C2C9A}"/>
              </a:ext>
            </a:extLst>
          </p:cNvPr>
          <p:cNvSpPr txBox="1"/>
          <p:nvPr/>
        </p:nvSpPr>
        <p:spPr>
          <a:xfrm>
            <a:off x="1107440" y="1788215"/>
            <a:ext cx="2483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-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FC10DCE-F96C-CBE4-DBF8-FE39A6475B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86" y="2212705"/>
            <a:ext cx="8434627" cy="464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26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B967C0-8BF7-4147-2019-3113A8AEB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74" y="1862009"/>
            <a:ext cx="3623403" cy="3441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19EC54-D259-07AF-50FA-297F7EF23C0B}"/>
              </a:ext>
            </a:extLst>
          </p:cNvPr>
          <p:cNvSpPr txBox="1"/>
          <p:nvPr/>
        </p:nvSpPr>
        <p:spPr>
          <a:xfrm>
            <a:off x="601458" y="1412670"/>
            <a:ext cx="1076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Entity</a:t>
            </a:r>
            <a:endParaRPr lang="ko-KR" altLang="en-US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262E49-7560-FE8F-073D-1D4E327A7D32}"/>
              </a:ext>
            </a:extLst>
          </p:cNvPr>
          <p:cNvSpPr txBox="1"/>
          <p:nvPr/>
        </p:nvSpPr>
        <p:spPr>
          <a:xfrm>
            <a:off x="1002995" y="5657076"/>
            <a:ext cx="3588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가장 기본이 되는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Entity </a:t>
            </a:r>
          </a:p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클래스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DB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테이블과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1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대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1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로 대응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C4B8B0-DEAD-D95E-231D-2F2F605C0950}"/>
              </a:ext>
            </a:extLst>
          </p:cNvPr>
          <p:cNvSpPr txBox="1"/>
          <p:nvPr/>
        </p:nvSpPr>
        <p:spPr>
          <a:xfrm>
            <a:off x="5319554" y="1412670"/>
            <a:ext cx="1448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Controller</a:t>
            </a:r>
            <a:endParaRPr lang="ko-KR" altLang="en-US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859801-4B52-41DD-EAA0-CB010BB41CB0}"/>
              </a:ext>
            </a:extLst>
          </p:cNvPr>
          <p:cNvSpPr txBox="1"/>
          <p:nvPr/>
        </p:nvSpPr>
        <p:spPr>
          <a:xfrm>
            <a:off x="5831346" y="5657075"/>
            <a:ext cx="3588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각 기능에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client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요청을 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처리하는 클래스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03D0C9-5C0C-DDC4-8A75-8D94CEFA57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369" b="10352"/>
          <a:stretch/>
        </p:blipFill>
        <p:spPr>
          <a:xfrm>
            <a:off x="5607452" y="1910199"/>
            <a:ext cx="4185616" cy="177178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AD941E5-79AD-CA0C-338D-70EF16792A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8" r="74285" b="5612"/>
          <a:stretch/>
        </p:blipFill>
        <p:spPr>
          <a:xfrm>
            <a:off x="5668907" y="3681982"/>
            <a:ext cx="4185616" cy="167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30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EC54-D259-07AF-50FA-297F7EF23C0B}"/>
              </a:ext>
            </a:extLst>
          </p:cNvPr>
          <p:cNvSpPr txBox="1"/>
          <p:nvPr/>
        </p:nvSpPr>
        <p:spPr>
          <a:xfrm>
            <a:off x="601458" y="1412670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Service</a:t>
            </a:r>
            <a:endParaRPr lang="ko-KR" altLang="en-US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2396E-5CF8-BC3C-CD52-C8373DA13933}"/>
              </a:ext>
            </a:extLst>
          </p:cNvPr>
          <p:cNvSpPr txBox="1"/>
          <p:nvPr/>
        </p:nvSpPr>
        <p:spPr>
          <a:xfrm>
            <a:off x="5319554" y="1412670"/>
            <a:ext cx="90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DAO</a:t>
            </a:r>
            <a:endParaRPr lang="ko-KR" altLang="en-US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CDA683-E1FB-E3EB-43D1-F37E96C0A725}"/>
              </a:ext>
            </a:extLst>
          </p:cNvPr>
          <p:cNvSpPr txBox="1"/>
          <p:nvPr/>
        </p:nvSpPr>
        <p:spPr>
          <a:xfrm>
            <a:off x="843375" y="5521908"/>
            <a:ext cx="3588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동작을 수행하는 부분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</a:p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즉 </a:t>
            </a:r>
            <a:r>
              <a:rPr lang="ko-KR" altLang="en-US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요청에대해서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실질적으로 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처리하는 클래스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E7153A-F8AE-C846-6839-8E38980912EA}"/>
              </a:ext>
            </a:extLst>
          </p:cNvPr>
          <p:cNvSpPr txBox="1"/>
          <p:nvPr/>
        </p:nvSpPr>
        <p:spPr>
          <a:xfrm>
            <a:off x="5469073" y="5614241"/>
            <a:ext cx="3588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데이터베이스 연결하는 클래스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91F6AC2-B9B3-9402-50C0-2B3750A429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47" r="49196"/>
          <a:stretch/>
        </p:blipFill>
        <p:spPr>
          <a:xfrm>
            <a:off x="742860" y="1913152"/>
            <a:ext cx="3714174" cy="19497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AF8845-3646-7713-47FE-A01B43944F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035" r="26818"/>
          <a:stretch/>
        </p:blipFill>
        <p:spPr>
          <a:xfrm>
            <a:off x="5486400" y="1893170"/>
            <a:ext cx="3714174" cy="19697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744D848-BCFA-ECCA-B2A6-70D6C282D7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432" r="40183"/>
          <a:stretch/>
        </p:blipFill>
        <p:spPr>
          <a:xfrm>
            <a:off x="780568" y="3664490"/>
            <a:ext cx="3714174" cy="16161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0741F8C-828B-3CD2-9E4A-62CD51D01D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564" t="18813" r="16226" b="18813"/>
          <a:stretch/>
        </p:blipFill>
        <p:spPr>
          <a:xfrm>
            <a:off x="5505254" y="3853476"/>
            <a:ext cx="3516199" cy="153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21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DD63D6-2BA6-15BA-4C47-37C2CDF79190}"/>
              </a:ext>
            </a:extLst>
          </p:cNvPr>
          <p:cNvSpPr txBox="1"/>
          <p:nvPr/>
        </p:nvSpPr>
        <p:spPr>
          <a:xfrm>
            <a:off x="1107440" y="560382"/>
            <a:ext cx="1457450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목차</a:t>
            </a:r>
            <a:endParaRPr lang="ko-KR" altLang="en-US" sz="6000" b="1" dirty="0">
              <a:solidFill>
                <a:srgbClr val="0C682B"/>
              </a:solidFill>
              <a:effectLst>
                <a:reflection blurRad="6350" stA="50000" endA="300" endPos="50000" dist="29997" dir="5400000" sy="-100000" algn="bl" rotWithShape="0"/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D34696-7FEE-0553-6758-BABDD6D8A0F1}"/>
              </a:ext>
            </a:extLst>
          </p:cNvPr>
          <p:cNvSpPr txBox="1"/>
          <p:nvPr/>
        </p:nvSpPr>
        <p:spPr>
          <a:xfrm>
            <a:off x="1107440" y="1588487"/>
            <a:ext cx="4815742" cy="486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Blip>
                <a:blip r:embed="rId3"/>
              </a:buBlip>
            </a:pPr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명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3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57250" indent="-857250">
              <a:buBlip>
                <a:blip r:embed="rId3"/>
              </a:buBlip>
            </a:pPr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요구사항 분석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3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57250" indent="-857250">
              <a:buBlip>
                <a:blip r:embed="rId3"/>
              </a:buBlip>
            </a:pPr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 설계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3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57250" indent="-857250">
              <a:buBlip>
                <a:blip r:embed="rId3"/>
              </a:buBlip>
            </a:pPr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테스팅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3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57250" indent="-857250">
              <a:buBlip>
                <a:blip r:embed="rId3"/>
              </a:buBlip>
            </a:pPr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구현결과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3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57250" indent="-857250">
              <a:buBlip>
                <a:blip r:embed="rId3"/>
              </a:buBlip>
            </a:pPr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한계점 및 개선점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3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57250" indent="-857250">
              <a:buBlip>
                <a:blip r:embed="rId3"/>
              </a:buBlip>
            </a:pPr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이번 프로젝트를 통해 </a:t>
            </a:r>
            <a:r>
              <a:rPr lang="ko-KR" altLang="en-US" sz="24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느낀점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57250" indent="-857250">
              <a:buBlip>
                <a:blip r:embed="rId3"/>
              </a:buBlip>
            </a:pPr>
            <a:endParaRPr lang="en-US" altLang="ko-KR" sz="3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857250" indent="-857250">
              <a:buBlip>
                <a:blip r:embed="rId3"/>
              </a:buBlip>
            </a:pPr>
            <a:r>
              <a: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역할 및 기여도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0B375A-0488-06D6-9FFF-278CDE8E0C50}"/>
              </a:ext>
            </a:extLst>
          </p:cNvPr>
          <p:cNvSpPr txBox="1"/>
          <p:nvPr/>
        </p:nvSpPr>
        <p:spPr>
          <a:xfrm>
            <a:off x="10300447" y="84134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목차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 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89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EC54-D259-07AF-50FA-297F7EF23C0B}"/>
              </a:ext>
            </a:extLst>
          </p:cNvPr>
          <p:cNvSpPr txBox="1"/>
          <p:nvPr/>
        </p:nvSpPr>
        <p:spPr>
          <a:xfrm>
            <a:off x="601458" y="1412670"/>
            <a:ext cx="1426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DTO(REQ)</a:t>
            </a:r>
            <a:endParaRPr lang="ko-KR" altLang="en-US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CDA683-E1FB-E3EB-43D1-F37E96C0A725}"/>
              </a:ext>
            </a:extLst>
          </p:cNvPr>
          <p:cNvSpPr txBox="1"/>
          <p:nvPr/>
        </p:nvSpPr>
        <p:spPr>
          <a:xfrm>
            <a:off x="3937217" y="5969623"/>
            <a:ext cx="3588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Controller - Service – DAO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간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이동하는 데이터를 정의하는 클래스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A1CB178-DE0C-D329-9453-6228BF404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562" y="2135777"/>
            <a:ext cx="4930539" cy="35462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D083BA9-CBEE-108F-D2DC-081189964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899" y="1804373"/>
            <a:ext cx="4430598" cy="404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85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8D2396E-5CF8-BC3C-CD52-C8373DA13933}"/>
              </a:ext>
            </a:extLst>
          </p:cNvPr>
          <p:cNvSpPr txBox="1"/>
          <p:nvPr/>
        </p:nvSpPr>
        <p:spPr>
          <a:xfrm>
            <a:off x="601458" y="1412670"/>
            <a:ext cx="1449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Exception</a:t>
            </a:r>
            <a:endParaRPr lang="ko-KR" altLang="en-US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D0C5DAB-CA05-A4FB-3BEB-F23AB3D2F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88" y="1873510"/>
            <a:ext cx="3780914" cy="30212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E7153A-F8AE-C846-6839-8E38980912EA}"/>
              </a:ext>
            </a:extLst>
          </p:cNvPr>
          <p:cNvSpPr txBox="1"/>
          <p:nvPr/>
        </p:nvSpPr>
        <p:spPr>
          <a:xfrm>
            <a:off x="625402" y="4972132"/>
            <a:ext cx="439508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exception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발생할 수 있는 예외사항들을 </a:t>
            </a:r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정의하는 클래스</a:t>
            </a:r>
            <a:endParaRPr lang="en-US" altLang="ko-KR" sz="16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endParaRPr lang="en-US" altLang="ko-KR" sz="8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en-US" altLang="ko-KR" b="1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ExceptionHandler</a:t>
            </a:r>
            <a:r>
              <a:rPr lang="ko-KR" altLang="en-US" b="1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endParaRPr lang="en-US" altLang="ko-KR" b="1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endParaRPr lang="en-US" altLang="ko-KR" sz="300" b="1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exception</a:t>
            </a:r>
            <a:r>
              <a:rPr lang="ko-KR" altLang="en-US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에서 정의한 </a:t>
            </a:r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예외사항이 발생하였을 때 </a:t>
            </a:r>
            <a:endParaRPr lang="en-US" altLang="ko-KR" sz="16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예외처리 하는 클래스</a:t>
            </a:r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23B425-0EC6-2D19-EC4D-D77A8177B3CF}"/>
              </a:ext>
            </a:extLst>
          </p:cNvPr>
          <p:cNvSpPr txBox="1"/>
          <p:nvPr/>
        </p:nvSpPr>
        <p:spPr>
          <a:xfrm>
            <a:off x="6096000" y="1581947"/>
            <a:ext cx="810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Util</a:t>
            </a:r>
            <a:endParaRPr lang="ko-KR" altLang="en-US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A1401DD-1E37-8AEA-11E6-C1543FF04A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376" y="2109180"/>
            <a:ext cx="2718063" cy="2519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4D85D38-9FE3-B79B-5095-FEAB66B5FFAF}"/>
              </a:ext>
            </a:extLst>
          </p:cNvPr>
          <p:cNvSpPr txBox="1"/>
          <p:nvPr/>
        </p:nvSpPr>
        <p:spPr>
          <a:xfrm>
            <a:off x="5530864" y="4686674"/>
            <a:ext cx="4395085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여러 서비스에서 반복적으로 사용되는</a:t>
            </a:r>
            <a:endParaRPr lang="en-US" altLang="ko-KR" sz="16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메서드를 정의하는 클래스</a:t>
            </a:r>
            <a:endParaRPr lang="en-US" altLang="ko-KR" sz="16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endParaRPr lang="en-US" altLang="ko-KR" sz="6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en-US" altLang="ko-KR" b="1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authUtil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사용자를 인증을 하는 메서드가 정의된 클래스</a:t>
            </a:r>
            <a:endParaRPr lang="en-US" altLang="ko-KR" sz="16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endParaRPr lang="en-US" altLang="ko-KR" sz="8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en-US" altLang="ko-KR" b="1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fileUtil</a:t>
            </a:r>
            <a:r>
              <a:rPr lang="ko-KR" altLang="en-US" b="1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endParaRPr lang="en-US" altLang="ko-KR" b="1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endParaRPr lang="en-US" altLang="ko-KR" sz="300" b="1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이미지파일을 업로드하는 메서드가 정의된 클래스</a:t>
            </a:r>
            <a:endParaRPr lang="en-US" altLang="ko-KR" sz="16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339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4E22AF-1A03-E523-65A6-FFCD08335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77" y="2334264"/>
            <a:ext cx="11285979" cy="275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739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EC54-D259-07AF-50FA-297F7EF23C0B}"/>
              </a:ext>
            </a:extLst>
          </p:cNvPr>
          <p:cNvSpPr txBox="1"/>
          <p:nvPr/>
        </p:nvSpPr>
        <p:spPr>
          <a:xfrm>
            <a:off x="601458" y="1412670"/>
            <a:ext cx="2020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 관련 클래스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97443C-9203-EA32-C5BD-6D1543638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923" y="4248903"/>
            <a:ext cx="2350791" cy="234786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A924D8E-F826-E7E3-FAE7-396099BBC2E7}"/>
              </a:ext>
            </a:extLst>
          </p:cNvPr>
          <p:cNvCxnSpPr>
            <a:cxnSpLocks/>
          </p:cNvCxnSpPr>
          <p:nvPr/>
        </p:nvCxnSpPr>
        <p:spPr>
          <a:xfrm>
            <a:off x="6503902" y="2589598"/>
            <a:ext cx="2916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472FA0D-DD21-8069-7355-20E42794A3F6}"/>
              </a:ext>
            </a:extLst>
          </p:cNvPr>
          <p:cNvCxnSpPr>
            <a:cxnSpLocks/>
          </p:cNvCxnSpPr>
          <p:nvPr/>
        </p:nvCxnSpPr>
        <p:spPr>
          <a:xfrm>
            <a:off x="6166753" y="3346709"/>
            <a:ext cx="961202" cy="1505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0ACF504-F95A-89AB-0AEA-48B796F666CB}"/>
              </a:ext>
            </a:extLst>
          </p:cNvPr>
          <p:cNvCxnSpPr>
            <a:cxnSpLocks/>
          </p:cNvCxnSpPr>
          <p:nvPr/>
        </p:nvCxnSpPr>
        <p:spPr>
          <a:xfrm>
            <a:off x="5909011" y="3346708"/>
            <a:ext cx="1149609" cy="2466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2EE14AB6-3432-0ED9-BA21-5A5A884F3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430" y="1888776"/>
            <a:ext cx="5306472" cy="145793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1EFD30-4F22-8BAA-234A-66D63F9A48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5517" y="1751224"/>
            <a:ext cx="3728550" cy="17682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7D3072A-BD18-AC95-DD2A-68D63F85037C}"/>
              </a:ext>
            </a:extLst>
          </p:cNvPr>
          <p:cNvSpPr txBox="1"/>
          <p:nvPr/>
        </p:nvSpPr>
        <p:spPr>
          <a:xfrm>
            <a:off x="1403797" y="3519506"/>
            <a:ext cx="474121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의상에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client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요청 처리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의상에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CRUD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기능 제공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en-US" altLang="ko-KR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JdbcTemplate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을 사용해 의상 정보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DB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접근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</a:t>
            </a: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en-US" altLang="ko-KR" sz="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쿼리문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수행</a:t>
            </a:r>
            <a:endParaRPr lang="en-US" altLang="ko-KR" b="1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72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EC54-D259-07AF-50FA-297F7EF23C0B}"/>
              </a:ext>
            </a:extLst>
          </p:cNvPr>
          <p:cNvSpPr txBox="1"/>
          <p:nvPr/>
        </p:nvSpPr>
        <p:spPr>
          <a:xfrm>
            <a:off x="601458" y="1412670"/>
            <a:ext cx="2549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 분류 관련 클래스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FE4DFB-21C2-4A2C-09BE-92992E622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0" y="4663605"/>
            <a:ext cx="1677449" cy="1954209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E431411-56F1-CCE0-2DFC-797CEACFC98F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96137" y="3661604"/>
            <a:ext cx="2060678" cy="45438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6C21F0C9-7890-590B-0A3F-45E8815B0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020" y="1913069"/>
            <a:ext cx="10401298" cy="122112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EC4A7AB-FCCA-D85D-BD78-88F19B2C3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848" y="3764334"/>
            <a:ext cx="5129751" cy="1314450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60BCB37-13DC-0A70-0AD4-6FDC7DD25080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>
          <a:xfrm rot="16200000" flipH="1">
            <a:off x="7258628" y="1929238"/>
            <a:ext cx="630136" cy="304005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7E15D1-F559-2E34-B4B3-EAD33585D7C2}"/>
              </a:ext>
            </a:extLst>
          </p:cNvPr>
          <p:cNvSpPr txBox="1"/>
          <p:nvPr/>
        </p:nvSpPr>
        <p:spPr>
          <a:xfrm>
            <a:off x="853020" y="3238956"/>
            <a:ext cx="47412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의상 분류에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client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요청 처리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의상 분류에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CRUD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기능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생성한 의상 분류에 의상 분류 기능 제공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en-US" altLang="ko-KR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JdbcTemplate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사용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분류 폴더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DB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접근과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 </a:t>
            </a:r>
            <a:r>
              <a:rPr lang="ko-KR" altLang="en-US" sz="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쿼리문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수행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en-US" altLang="ko-KR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JdbcTemplate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사용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분류 폴더의 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en-US" altLang="ko-KR" sz="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의상 정보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DB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접근과 </a:t>
            </a:r>
            <a:r>
              <a:rPr lang="ko-KR" altLang="en-US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쿼리문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수행</a:t>
            </a:r>
            <a:endParaRPr lang="en-US" altLang="ko-KR" b="1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511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EC54-D259-07AF-50FA-297F7EF23C0B}"/>
              </a:ext>
            </a:extLst>
          </p:cNvPr>
          <p:cNvSpPr txBox="1"/>
          <p:nvPr/>
        </p:nvSpPr>
        <p:spPr>
          <a:xfrm>
            <a:off x="601458" y="1412670"/>
            <a:ext cx="2549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 추천 관련 클래스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7E15D1-F559-2E34-B4B3-EAD33585D7C2}"/>
              </a:ext>
            </a:extLst>
          </p:cNvPr>
          <p:cNvSpPr txBox="1"/>
          <p:nvPr/>
        </p:nvSpPr>
        <p:spPr>
          <a:xfrm>
            <a:off x="853020" y="3238956"/>
            <a:ext cx="474121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의상 추천에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client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요청 처리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현재 계절에 어울리는 의상 추천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 </a:t>
            </a:r>
            <a:r>
              <a:rPr lang="en-US" altLang="ko-KR" sz="105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부족한 카테고리의 의상 추가 추천 기능 제공</a:t>
            </a:r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en-US" altLang="ko-KR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JdbcTemplate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사용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의상 정보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DB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접근과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 </a:t>
            </a:r>
            <a:r>
              <a:rPr lang="ko-KR" altLang="en-US" sz="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쿼리문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수행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47E5F1-B8E2-D9AA-7A90-679BB1308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061" y="3941736"/>
            <a:ext cx="2230968" cy="2312798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A10671C-705C-EEED-3A0A-D4EED8359133}"/>
              </a:ext>
            </a:extLst>
          </p:cNvPr>
          <p:cNvCxnSpPr>
            <a:cxnSpLocks/>
          </p:cNvCxnSpPr>
          <p:nvPr/>
        </p:nvCxnSpPr>
        <p:spPr>
          <a:xfrm>
            <a:off x="6096000" y="2429371"/>
            <a:ext cx="4720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86ECFD6-EAB3-B898-4C65-CE05D02DD435}"/>
              </a:ext>
            </a:extLst>
          </p:cNvPr>
          <p:cNvCxnSpPr>
            <a:cxnSpLocks/>
          </p:cNvCxnSpPr>
          <p:nvPr/>
        </p:nvCxnSpPr>
        <p:spPr>
          <a:xfrm>
            <a:off x="5652678" y="2839929"/>
            <a:ext cx="1279321" cy="169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5F17724F-5C6F-170B-25D9-FE2E36D84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017" y="1654584"/>
            <a:ext cx="4022042" cy="19823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FE88B7A-5EB8-372B-42FE-19AD9C049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915" y="1955927"/>
            <a:ext cx="5040086" cy="98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31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006B-FB9E-C6A6-4416-77D796533BEF}"/>
              </a:ext>
            </a:extLst>
          </p:cNvPr>
          <p:cNvSpPr txBox="1"/>
          <p:nvPr/>
        </p:nvSpPr>
        <p:spPr>
          <a:xfrm>
            <a:off x="467277" y="44260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클래스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EC54-D259-07AF-50FA-297F7EF23C0B}"/>
              </a:ext>
            </a:extLst>
          </p:cNvPr>
          <p:cNvSpPr txBox="1"/>
          <p:nvPr/>
        </p:nvSpPr>
        <p:spPr>
          <a:xfrm>
            <a:off x="601458" y="1412670"/>
            <a:ext cx="2223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게시물 관련 클래스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A7DAA3-B825-16DF-9CEA-119DA513E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549" y="1828930"/>
            <a:ext cx="8841569" cy="20984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49A7BB6-7895-2A34-D328-4594D903C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089" y="4048976"/>
            <a:ext cx="1805367" cy="2126425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BF95A8B-5F7D-6A61-7D06-F8EC465954C4}"/>
              </a:ext>
            </a:extLst>
          </p:cNvPr>
          <p:cNvCxnSpPr>
            <a:cxnSpLocks/>
          </p:cNvCxnSpPr>
          <p:nvPr/>
        </p:nvCxnSpPr>
        <p:spPr>
          <a:xfrm>
            <a:off x="4650033" y="3013739"/>
            <a:ext cx="3105434" cy="2413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8BE63D7-8B18-98A4-333C-A2421D1C9D45}"/>
              </a:ext>
            </a:extLst>
          </p:cNvPr>
          <p:cNvCxnSpPr>
            <a:cxnSpLocks/>
          </p:cNvCxnSpPr>
          <p:nvPr/>
        </p:nvCxnSpPr>
        <p:spPr>
          <a:xfrm>
            <a:off x="5560366" y="3013739"/>
            <a:ext cx="2051167" cy="1668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36B1C9F-3328-DF9D-0F44-910A7561E900}"/>
              </a:ext>
            </a:extLst>
          </p:cNvPr>
          <p:cNvSpPr txBox="1"/>
          <p:nvPr/>
        </p:nvSpPr>
        <p:spPr>
          <a:xfrm>
            <a:off x="1354785" y="4005086"/>
            <a:ext cx="549474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게시물에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client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 요청 처리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게시물에 대한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CRUD 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기능 및 좋아요 기능 제공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en-US" altLang="ko-KR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JdbcTemplate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사용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게시물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DB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접근과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쿼리문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수행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endParaRPr lang="en-US" altLang="ko-KR" sz="3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- </a:t>
            </a:r>
            <a:r>
              <a:rPr lang="en-US" altLang="ko-KR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JdbcTemplate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사용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‘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좋아요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’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한 게시물 정보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DB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접근과</a:t>
            </a: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 </a:t>
            </a:r>
            <a:r>
              <a:rPr lang="ko-KR" altLang="en-US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쿼리문</a:t>
            </a:r>
            <a:r>
              <a:rPr lang="ko-KR" altLang="en-US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수행</a:t>
            </a:r>
            <a:endParaRPr lang="en-US" altLang="ko-KR" b="1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484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A6C935-8B69-F83F-574A-FCC55FD6ED20}"/>
              </a:ext>
            </a:extLst>
          </p:cNvPr>
          <p:cNvSpPr txBox="1"/>
          <p:nvPr/>
        </p:nvSpPr>
        <p:spPr>
          <a:xfrm>
            <a:off x="1107440" y="560382"/>
            <a:ext cx="418255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38D27-92A9-AECC-2AC5-C4BCEA6C2C9A}"/>
              </a:ext>
            </a:extLst>
          </p:cNvPr>
          <p:cNvSpPr txBox="1"/>
          <p:nvPr/>
        </p:nvSpPr>
        <p:spPr>
          <a:xfrm>
            <a:off x="1107440" y="1788215"/>
            <a:ext cx="4631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-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회원가입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,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로그인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503D21-6B86-7A1C-99B5-4CEECDDA8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17" r="-45" b="-1735"/>
          <a:stretch/>
        </p:blipFill>
        <p:spPr>
          <a:xfrm>
            <a:off x="3936925" y="2445203"/>
            <a:ext cx="5988126" cy="1991254"/>
          </a:xfrm>
          <a:prstGeom prst="rect">
            <a:avLst/>
          </a:prstGeom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8CCAEF-947D-7C96-4881-6183A84FC9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8" t="1237" r="16814" b="31065"/>
          <a:stretch/>
        </p:blipFill>
        <p:spPr>
          <a:xfrm>
            <a:off x="3936924" y="4684215"/>
            <a:ext cx="5498106" cy="1875135"/>
          </a:xfrm>
          <a:prstGeom prst="rect">
            <a:avLst/>
          </a:prstGeom>
          <a:ln>
            <a:solidFill>
              <a:srgbClr val="9A9A9A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E5EC97-974B-1679-FD99-0BD3070B8E85}"/>
              </a:ext>
            </a:extLst>
          </p:cNvPr>
          <p:cNvSpPr/>
          <p:nvPr/>
        </p:nvSpPr>
        <p:spPr>
          <a:xfrm>
            <a:off x="2244015" y="2454084"/>
            <a:ext cx="1692909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회원가입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EC2D6F6-3243-5217-6D66-97A4CB1A7689}"/>
              </a:ext>
            </a:extLst>
          </p:cNvPr>
          <p:cNvSpPr/>
          <p:nvPr/>
        </p:nvSpPr>
        <p:spPr>
          <a:xfrm>
            <a:off x="2244014" y="4679010"/>
            <a:ext cx="1692909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076100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1314-1ED2-39E2-D1B1-2D1AB47CE7FB}"/>
              </a:ext>
            </a:extLst>
          </p:cNvPr>
          <p:cNvSpPr txBox="1"/>
          <p:nvPr/>
        </p:nvSpPr>
        <p:spPr>
          <a:xfrm>
            <a:off x="467277" y="442600"/>
            <a:ext cx="3950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 관련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2127F6-6AD3-95E1-20AA-5AC215DEE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724" y="2145995"/>
            <a:ext cx="8786552" cy="358040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E5EC97-974B-1679-FD99-0BD3070B8E85}"/>
              </a:ext>
            </a:extLst>
          </p:cNvPr>
          <p:cNvSpPr/>
          <p:nvPr/>
        </p:nvSpPr>
        <p:spPr>
          <a:xfrm>
            <a:off x="1702724" y="1676326"/>
            <a:ext cx="1692909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의상추가</a:t>
            </a:r>
          </a:p>
        </p:txBody>
      </p:sp>
    </p:spTree>
    <p:extLst>
      <p:ext uri="{BB962C8B-B14F-4D97-AF65-F5344CB8AC3E}">
        <p14:creationId xmlns:p14="http://schemas.microsoft.com/office/powerpoint/2010/main" val="3343833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1314-1ED2-39E2-D1B1-2D1AB47CE7FB}"/>
              </a:ext>
            </a:extLst>
          </p:cNvPr>
          <p:cNvSpPr txBox="1"/>
          <p:nvPr/>
        </p:nvSpPr>
        <p:spPr>
          <a:xfrm>
            <a:off x="467277" y="442600"/>
            <a:ext cx="3950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 관련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2127F6-6AD3-95E1-20AA-5AC215DEE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2724" y="2145995"/>
            <a:ext cx="8786552" cy="355948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E5EC97-974B-1679-FD99-0BD3070B8E85}"/>
              </a:ext>
            </a:extLst>
          </p:cNvPr>
          <p:cNvSpPr/>
          <p:nvPr/>
        </p:nvSpPr>
        <p:spPr>
          <a:xfrm>
            <a:off x="1702724" y="1676326"/>
            <a:ext cx="1692909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의상수정</a:t>
            </a:r>
          </a:p>
        </p:txBody>
      </p:sp>
    </p:spTree>
    <p:extLst>
      <p:ext uri="{BB962C8B-B14F-4D97-AF65-F5344CB8AC3E}">
        <p14:creationId xmlns:p14="http://schemas.microsoft.com/office/powerpoint/2010/main" val="4072011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662F6D-B7BC-86F5-AF72-CB4F0A086C10}"/>
              </a:ext>
            </a:extLst>
          </p:cNvPr>
          <p:cNvSpPr txBox="1"/>
          <p:nvPr/>
        </p:nvSpPr>
        <p:spPr>
          <a:xfrm>
            <a:off x="3516436" y="4272374"/>
            <a:ext cx="5159122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소프트웨어 공학 프로젝트의 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의미와 주제에 맞는 프로젝트 명을 선정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Clever</a:t>
            </a:r>
            <a:r>
              <a:rPr lang="ko-KR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+</a:t>
            </a:r>
            <a:r>
              <a:rPr lang="ko-KR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Closet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3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=</a:t>
            </a:r>
            <a:r>
              <a:rPr lang="en-US" altLang="ko-KR" sz="3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3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나의 똑똑한 옷장</a:t>
            </a:r>
            <a:r>
              <a:rPr lang="en-US" altLang="ko-KR" sz="3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32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en-US" altLang="ko-KR" sz="32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Cleset</a:t>
            </a:r>
            <a:r>
              <a:rPr lang="en-US" altLang="ko-KR" sz="32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</a:t>
            </a:r>
            <a:r>
              <a:rPr lang="en-US" altLang="ko-KR" sz="3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0B3586-1B4B-390A-AB52-467FE998AC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6" t="20746" r="10910" b="24514"/>
          <a:stretch/>
        </p:blipFill>
        <p:spPr>
          <a:xfrm>
            <a:off x="4695529" y="1922546"/>
            <a:ext cx="2800937" cy="20096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F97F69-3D00-8C05-AF51-A43ADE52C795}"/>
              </a:ext>
            </a:extLst>
          </p:cNvPr>
          <p:cNvSpPr txBox="1"/>
          <p:nvPr/>
        </p:nvSpPr>
        <p:spPr>
          <a:xfrm>
            <a:off x="1107440" y="560382"/>
            <a:ext cx="8387232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</a:t>
            </a:r>
            <a:r>
              <a:rPr lang="en-US" altLang="ko-KR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“CLESET(</a:t>
            </a:r>
            <a:r>
              <a:rPr lang="ko-KR" altLang="en-US" sz="5400" b="1" dirty="0" err="1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클레젯</a:t>
            </a:r>
            <a:r>
              <a:rPr lang="en-US" altLang="ko-KR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)”</a:t>
            </a:r>
            <a:endParaRPr lang="ko-KR" altLang="en-US" sz="5400" b="1" dirty="0">
              <a:solidFill>
                <a:srgbClr val="0C682B"/>
              </a:solidFill>
              <a:effectLst>
                <a:reflection blurRad="6350" stA="50000" endA="300" endPos="50000" dist="29997" dir="5400000" sy="-100000" algn="bl" rotWithShape="0"/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093EF-6845-15F2-F41A-4CAF754111BD}"/>
              </a:ext>
            </a:extLst>
          </p:cNvPr>
          <p:cNvSpPr txBox="1"/>
          <p:nvPr/>
        </p:nvSpPr>
        <p:spPr>
          <a:xfrm>
            <a:off x="9717741" y="84134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프로젝트 명 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 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D5A309F-6188-66D1-4E6A-70D423A49CE1}"/>
              </a:ext>
            </a:extLst>
          </p:cNvPr>
          <p:cNvCxnSpPr/>
          <p:nvPr/>
        </p:nvCxnSpPr>
        <p:spPr>
          <a:xfrm>
            <a:off x="3693459" y="4034118"/>
            <a:ext cx="4876800" cy="0"/>
          </a:xfrm>
          <a:prstGeom prst="line">
            <a:avLst/>
          </a:prstGeom>
          <a:ln w="28575">
            <a:solidFill>
              <a:srgbClr val="0F80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331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1314-1ED2-39E2-D1B1-2D1AB47CE7FB}"/>
              </a:ext>
            </a:extLst>
          </p:cNvPr>
          <p:cNvSpPr txBox="1"/>
          <p:nvPr/>
        </p:nvSpPr>
        <p:spPr>
          <a:xfrm>
            <a:off x="467277" y="442600"/>
            <a:ext cx="3950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 관련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2127F6-6AD3-95E1-20AA-5AC215DEE9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15"/>
          <a:stretch/>
        </p:blipFill>
        <p:spPr>
          <a:xfrm>
            <a:off x="1693199" y="2126946"/>
            <a:ext cx="8767754" cy="359758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E5EC97-974B-1679-FD99-0BD3070B8E85}"/>
              </a:ext>
            </a:extLst>
          </p:cNvPr>
          <p:cNvSpPr/>
          <p:nvPr/>
        </p:nvSpPr>
        <p:spPr>
          <a:xfrm>
            <a:off x="1702724" y="1676326"/>
            <a:ext cx="1692909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의상삭제</a:t>
            </a:r>
          </a:p>
        </p:txBody>
      </p:sp>
    </p:spTree>
    <p:extLst>
      <p:ext uri="{BB962C8B-B14F-4D97-AF65-F5344CB8AC3E}">
        <p14:creationId xmlns:p14="http://schemas.microsoft.com/office/powerpoint/2010/main" val="1353860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1314-1ED2-39E2-D1B1-2D1AB47CE7FB}"/>
              </a:ext>
            </a:extLst>
          </p:cNvPr>
          <p:cNvSpPr txBox="1"/>
          <p:nvPr/>
        </p:nvSpPr>
        <p:spPr>
          <a:xfrm>
            <a:off x="467277" y="442600"/>
            <a:ext cx="3873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의상관련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48F0AD-A1AF-9517-7A27-E89AF4FB72F0}"/>
              </a:ext>
            </a:extLst>
          </p:cNvPr>
          <p:cNvSpPr/>
          <p:nvPr/>
        </p:nvSpPr>
        <p:spPr>
          <a:xfrm>
            <a:off x="1102160" y="1285396"/>
            <a:ext cx="1692909" cy="743625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카테고리 별 </a:t>
            </a:r>
            <a:endParaRPr lang="en-US" altLang="ko-KR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의상조회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1727824-BB7F-40FC-419B-AAA2F8B1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068" y="1265122"/>
            <a:ext cx="8172212" cy="242308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E2092D5-11B1-9309-4426-9383DC82C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5068" y="3992317"/>
            <a:ext cx="8172212" cy="242308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D11E01-3BBA-21B8-E2CE-B21A9FD99FA3}"/>
              </a:ext>
            </a:extLst>
          </p:cNvPr>
          <p:cNvSpPr/>
          <p:nvPr/>
        </p:nvSpPr>
        <p:spPr>
          <a:xfrm>
            <a:off x="1102159" y="4003203"/>
            <a:ext cx="1692909" cy="743625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계절 별 </a:t>
            </a:r>
            <a:endParaRPr lang="en-US" altLang="ko-KR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의상조회</a:t>
            </a:r>
          </a:p>
        </p:txBody>
      </p:sp>
    </p:spTree>
    <p:extLst>
      <p:ext uri="{BB962C8B-B14F-4D97-AF65-F5344CB8AC3E}">
        <p14:creationId xmlns:p14="http://schemas.microsoft.com/office/powerpoint/2010/main" val="53507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1314-1ED2-39E2-D1B1-2D1AB47CE7FB}"/>
              </a:ext>
            </a:extLst>
          </p:cNvPr>
          <p:cNvSpPr txBox="1"/>
          <p:nvPr/>
        </p:nvSpPr>
        <p:spPr>
          <a:xfrm>
            <a:off x="467277" y="442600"/>
            <a:ext cx="4533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 분류 관련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2127F6-6AD3-95E1-20AA-5AC215DEE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2724" y="2145995"/>
            <a:ext cx="9108886" cy="333006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E5EC97-974B-1679-FD99-0BD3070B8E85}"/>
              </a:ext>
            </a:extLst>
          </p:cNvPr>
          <p:cNvSpPr/>
          <p:nvPr/>
        </p:nvSpPr>
        <p:spPr>
          <a:xfrm>
            <a:off x="1702724" y="1676326"/>
            <a:ext cx="2031076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분류에 의상 추가</a:t>
            </a:r>
          </a:p>
        </p:txBody>
      </p:sp>
    </p:spTree>
    <p:extLst>
      <p:ext uri="{BB962C8B-B14F-4D97-AF65-F5344CB8AC3E}">
        <p14:creationId xmlns:p14="http://schemas.microsoft.com/office/powerpoint/2010/main" val="52622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1314-1ED2-39E2-D1B1-2D1AB47CE7FB}"/>
              </a:ext>
            </a:extLst>
          </p:cNvPr>
          <p:cNvSpPr txBox="1"/>
          <p:nvPr/>
        </p:nvSpPr>
        <p:spPr>
          <a:xfrm>
            <a:off x="467277" y="442600"/>
            <a:ext cx="4533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 분류 관련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2127F6-6AD3-95E1-20AA-5AC215DEE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2724" y="2129346"/>
            <a:ext cx="9108886" cy="329804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E5EC97-974B-1679-FD99-0BD3070B8E85}"/>
              </a:ext>
            </a:extLst>
          </p:cNvPr>
          <p:cNvSpPr/>
          <p:nvPr/>
        </p:nvSpPr>
        <p:spPr>
          <a:xfrm>
            <a:off x="1702724" y="1676326"/>
            <a:ext cx="2031076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분류 의상 조회</a:t>
            </a:r>
          </a:p>
        </p:txBody>
      </p:sp>
    </p:spTree>
    <p:extLst>
      <p:ext uri="{BB962C8B-B14F-4D97-AF65-F5344CB8AC3E}">
        <p14:creationId xmlns:p14="http://schemas.microsoft.com/office/powerpoint/2010/main" val="2721487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1314-1ED2-39E2-D1B1-2D1AB47CE7FB}"/>
              </a:ext>
            </a:extLst>
          </p:cNvPr>
          <p:cNvSpPr txBox="1"/>
          <p:nvPr/>
        </p:nvSpPr>
        <p:spPr>
          <a:xfrm>
            <a:off x="467277" y="442600"/>
            <a:ext cx="4533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 분류 관련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2127F6-6AD3-95E1-20AA-5AC215DEE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2724" y="2141222"/>
            <a:ext cx="9108886" cy="316012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E5EC97-974B-1679-FD99-0BD3070B8E85}"/>
              </a:ext>
            </a:extLst>
          </p:cNvPr>
          <p:cNvSpPr/>
          <p:nvPr/>
        </p:nvSpPr>
        <p:spPr>
          <a:xfrm>
            <a:off x="1702724" y="1676326"/>
            <a:ext cx="2031076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분류 의상 삭제</a:t>
            </a:r>
          </a:p>
        </p:txBody>
      </p:sp>
    </p:spTree>
    <p:extLst>
      <p:ext uri="{BB962C8B-B14F-4D97-AF65-F5344CB8AC3E}">
        <p14:creationId xmlns:p14="http://schemas.microsoft.com/office/powerpoint/2010/main" val="608575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531FE-F3B6-CA51-08A4-4875B085DBEF}"/>
              </a:ext>
            </a:extLst>
          </p:cNvPr>
          <p:cNvSpPr txBox="1"/>
          <p:nvPr/>
        </p:nvSpPr>
        <p:spPr>
          <a:xfrm>
            <a:off x="9601200" y="8413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프로그램 설계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41314-1ED2-39E2-D1B1-2D1AB47CE7FB}"/>
              </a:ext>
            </a:extLst>
          </p:cNvPr>
          <p:cNvSpPr txBox="1"/>
          <p:nvPr/>
        </p:nvSpPr>
        <p:spPr>
          <a:xfrm>
            <a:off x="467277" y="442600"/>
            <a:ext cx="3873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시퀀스 다이어그램 </a:t>
            </a:r>
            <a:r>
              <a:rPr lang="en-US" altLang="ko-KR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: </a:t>
            </a: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의상추천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09934D-CD02-D7DA-9A6D-A8F44BCF2296}"/>
              </a:ext>
            </a:extLst>
          </p:cNvPr>
          <p:cNvSpPr/>
          <p:nvPr/>
        </p:nvSpPr>
        <p:spPr>
          <a:xfrm>
            <a:off x="1702723" y="1676326"/>
            <a:ext cx="2637730" cy="469669"/>
          </a:xfrm>
          <a:prstGeom prst="rect">
            <a:avLst/>
          </a:prstGeom>
          <a:solidFill>
            <a:srgbClr val="0C68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뉴굴림2" panose="02020600000000000000" pitchFamily="18" charset="-127"/>
                <a:ea typeface="a뉴굴림2" panose="02020600000000000000" pitchFamily="18" charset="-127"/>
              </a:rPr>
              <a:t>카테고리 별 의상추천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86071E9-D88F-E93B-119D-F86AB5B75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316" y="2135109"/>
            <a:ext cx="9187741" cy="340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77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79F360-AD66-0ECE-4A76-D8B6ABE1EAE9}"/>
              </a:ext>
            </a:extLst>
          </p:cNvPr>
          <p:cNvSpPr txBox="1"/>
          <p:nvPr/>
        </p:nvSpPr>
        <p:spPr>
          <a:xfrm>
            <a:off x="1107440" y="560382"/>
            <a:ext cx="2093843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테스팅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71D9D-862E-4CC8-1F9D-A21AF94FBD90}"/>
              </a:ext>
            </a:extLst>
          </p:cNvPr>
          <p:cNvSpPr txBox="1"/>
          <p:nvPr/>
        </p:nvSpPr>
        <p:spPr>
          <a:xfrm>
            <a:off x="10085854" y="8413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테스팅 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1DDB91-DC03-6BB8-8FA8-56A62C8FF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2" t="21635" r="14453" b="4861"/>
          <a:stretch/>
        </p:blipFill>
        <p:spPr>
          <a:xfrm>
            <a:off x="1627410" y="1777755"/>
            <a:ext cx="8937180" cy="48325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5EB28B-8EAE-11ED-9CA9-337CC7A6EC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82" t="14902" r="14532" b="8171"/>
          <a:stretch/>
        </p:blipFill>
        <p:spPr>
          <a:xfrm>
            <a:off x="1627410" y="1933040"/>
            <a:ext cx="8928744" cy="46688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0EE891-B965-5AE8-1275-028B1A6BC7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82" t="17083" r="14532" b="35556"/>
          <a:stretch/>
        </p:blipFill>
        <p:spPr>
          <a:xfrm>
            <a:off x="1622426" y="1928807"/>
            <a:ext cx="8930553" cy="31067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91CA8A-5B48-A519-BE36-90C89B328D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82" t="38750" r="14532" b="39022"/>
          <a:stretch/>
        </p:blipFill>
        <p:spPr>
          <a:xfrm>
            <a:off x="1625600" y="5041902"/>
            <a:ext cx="8930554" cy="14573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A5917A-0AAF-0410-A82E-0953412017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953" t="60708" r="14453" b="22101"/>
          <a:stretch/>
        </p:blipFill>
        <p:spPr>
          <a:xfrm>
            <a:off x="1610816" y="1915968"/>
            <a:ext cx="8955072" cy="11267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69BC30A-7F66-9605-2AC3-82320C2F79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2" t="21635" r="14453" b="76081"/>
          <a:stretch/>
        </p:blipFill>
        <p:spPr>
          <a:xfrm>
            <a:off x="1627410" y="1778521"/>
            <a:ext cx="8937180" cy="15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5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pic>
        <p:nvPicPr>
          <p:cNvPr id="4" name="그림 3">
            <a:hlinkClick r:id="rId3"/>
            <a:extLst>
              <a:ext uri="{FF2B5EF4-FFF2-40B4-BE49-F238E27FC236}">
                <a16:creationId xmlns:a16="http://schemas.microsoft.com/office/drawing/2014/main" id="{B50F206F-3E48-3C06-D368-AC711FEB71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6" t="20746" r="10910" b="24514"/>
          <a:stretch/>
        </p:blipFill>
        <p:spPr>
          <a:xfrm>
            <a:off x="4097346" y="2332471"/>
            <a:ext cx="3997307" cy="2867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79F360-AD66-0ECE-4A76-D8B6ABE1EAE9}"/>
              </a:ext>
            </a:extLst>
          </p:cNvPr>
          <p:cNvSpPr txBox="1"/>
          <p:nvPr/>
        </p:nvSpPr>
        <p:spPr>
          <a:xfrm>
            <a:off x="1107440" y="560382"/>
            <a:ext cx="2909771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71D9D-862E-4CC8-1F9D-A21AF94FBD90}"/>
              </a:ext>
            </a:extLst>
          </p:cNvPr>
          <p:cNvSpPr txBox="1"/>
          <p:nvPr/>
        </p:nvSpPr>
        <p:spPr>
          <a:xfrm>
            <a:off x="9923929" y="84134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구현 결과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9055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F81030-82EC-F240-07E9-7B9590416E30}"/>
              </a:ext>
            </a:extLst>
          </p:cNvPr>
          <p:cNvSpPr/>
          <p:nvPr/>
        </p:nvSpPr>
        <p:spPr>
          <a:xfrm>
            <a:off x="1240009" y="2550376"/>
            <a:ext cx="9731830" cy="379599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의상 추천 방식 선택에 어려움이 있었음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계절별 제안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날짜의 계절에 맞는 아이템리스트 중 하나를 랜덤하게 추천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카테고리별 제안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사용자가 가지고 있는 아이템 중 상대적으로 적은 아이템 추천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ex) “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바지를 구매해보는 것은 어떨까요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?"</a:t>
            </a:r>
          </a:p>
          <a:p>
            <a:pPr algn="ctr"/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Symbol" panose="05050102010706020507" pitchFamily="18" charset="2"/>
              <a:buChar char="Þ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추천알고리즘 기술을 이용하여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최근 사용자들이 많이 추가한 의류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좋아요 수가 많은 의류 등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모든 사용자들 데이터를 통해 추천하는 방법으로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의상 추천 부분을 개선</a:t>
            </a:r>
            <a:endParaRPr lang="en-US" altLang="ko-KR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ko-KR" altLang="en-US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ko-KR" altLang="en-US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4" name="사각형: 둥근 대각선 방향 모서리 3">
            <a:extLst>
              <a:ext uri="{FF2B5EF4-FFF2-40B4-BE49-F238E27FC236}">
                <a16:creationId xmlns:a16="http://schemas.microsoft.com/office/drawing/2014/main" id="{0DD501AF-32C8-D9E2-D1AC-04B4EB3FB633}"/>
              </a:ext>
            </a:extLst>
          </p:cNvPr>
          <p:cNvSpPr/>
          <p:nvPr/>
        </p:nvSpPr>
        <p:spPr>
          <a:xfrm>
            <a:off x="1230085" y="2323840"/>
            <a:ext cx="3999907" cy="453072"/>
          </a:xfrm>
          <a:prstGeom prst="round2DiagRect">
            <a:avLst/>
          </a:prstGeom>
          <a:solidFill>
            <a:srgbClr val="0F803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의상 추천</a:t>
            </a:r>
            <a:endParaRPr lang="en-US" altLang="ko-KR" sz="20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32474-7D6F-AF9A-EBCE-61FD7AB788E2}"/>
              </a:ext>
            </a:extLst>
          </p:cNvPr>
          <p:cNvSpPr txBox="1"/>
          <p:nvPr/>
        </p:nvSpPr>
        <p:spPr>
          <a:xfrm>
            <a:off x="1107440" y="560382"/>
            <a:ext cx="645080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 한계점 및 개선점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D12FD4-6253-C805-9C20-0C3CB58D03C8}"/>
              </a:ext>
            </a:extLst>
          </p:cNvPr>
          <p:cNvSpPr txBox="1"/>
          <p:nvPr/>
        </p:nvSpPr>
        <p:spPr>
          <a:xfrm>
            <a:off x="9394163" y="84134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한계점 및 개선점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396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F81030-82EC-F240-07E9-7B9590416E30}"/>
              </a:ext>
            </a:extLst>
          </p:cNvPr>
          <p:cNvSpPr/>
          <p:nvPr/>
        </p:nvSpPr>
        <p:spPr>
          <a:xfrm>
            <a:off x="1240009" y="2550376"/>
            <a:ext cx="9731830" cy="29795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이번 프로젝트에서 </a:t>
            </a:r>
            <a:r>
              <a:rPr lang="ko-KR" altLang="en-US" sz="20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리액트를</a:t>
            </a:r>
            <a:r>
              <a: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JS(</a:t>
            </a:r>
            <a:r>
              <a: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자바스크립트</a:t>
            </a:r>
            <a:r>
              <a:rPr lang="en-US" altLang="ko-KR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 구현</a:t>
            </a:r>
            <a:endParaRPr lang="en-US" altLang="ko-KR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완벽한 객체지향 설계는 불가능 하더라도</a:t>
            </a:r>
            <a:endParaRPr lang="en-US" altLang="ko-KR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TS(</a:t>
            </a:r>
            <a:r>
              <a: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타입스크립트</a:t>
            </a:r>
            <a:r>
              <a:rPr lang="en-US" altLang="ko-KR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사용하여 </a:t>
            </a:r>
            <a:endParaRPr lang="en-US" altLang="ko-KR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유지보수 및 디버깅 측면에서 개선</a:t>
            </a:r>
            <a:endParaRPr lang="ko-KR" altLang="en-US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ko-KR" altLang="en-US" sz="1600" dirty="0">
              <a:solidFill>
                <a:srgbClr val="0C682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4" name="사각형: 둥근 대각선 방향 모서리 3">
            <a:extLst>
              <a:ext uri="{FF2B5EF4-FFF2-40B4-BE49-F238E27FC236}">
                <a16:creationId xmlns:a16="http://schemas.microsoft.com/office/drawing/2014/main" id="{0DD501AF-32C8-D9E2-D1AC-04B4EB3FB633}"/>
              </a:ext>
            </a:extLst>
          </p:cNvPr>
          <p:cNvSpPr/>
          <p:nvPr/>
        </p:nvSpPr>
        <p:spPr>
          <a:xfrm>
            <a:off x="1230085" y="2323840"/>
            <a:ext cx="3999907" cy="453072"/>
          </a:xfrm>
          <a:prstGeom prst="round2DiagRect">
            <a:avLst/>
          </a:prstGeom>
          <a:solidFill>
            <a:srgbClr val="0F803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유지보수 및 디버깅</a:t>
            </a:r>
            <a:endParaRPr lang="en-US" altLang="ko-KR" sz="20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32474-7D6F-AF9A-EBCE-61FD7AB788E2}"/>
              </a:ext>
            </a:extLst>
          </p:cNvPr>
          <p:cNvSpPr txBox="1"/>
          <p:nvPr/>
        </p:nvSpPr>
        <p:spPr>
          <a:xfrm>
            <a:off x="1107440" y="560382"/>
            <a:ext cx="645080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 한계점 및 개선점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D12FD4-6253-C805-9C20-0C3CB58D03C8}"/>
              </a:ext>
            </a:extLst>
          </p:cNvPr>
          <p:cNvSpPr txBox="1"/>
          <p:nvPr/>
        </p:nvSpPr>
        <p:spPr>
          <a:xfrm>
            <a:off x="9394163" y="84134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한계점 및 개선점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756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80940B-0FF8-47DD-03C4-95E4F6854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3" t="38241" r="57614" b="47475"/>
          <a:stretch/>
        </p:blipFill>
        <p:spPr>
          <a:xfrm>
            <a:off x="6397264" y="5471913"/>
            <a:ext cx="4523509" cy="9796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2FD952-0AAE-7C14-CCB1-D2199350A4C0}"/>
              </a:ext>
            </a:extLst>
          </p:cNvPr>
          <p:cNvSpPr txBox="1"/>
          <p:nvPr/>
        </p:nvSpPr>
        <p:spPr>
          <a:xfrm>
            <a:off x="1107440" y="560382"/>
            <a:ext cx="418255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요구사항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03E65-5E01-B4CB-18B6-B46D34F9EEB5}"/>
              </a:ext>
            </a:extLst>
          </p:cNvPr>
          <p:cNvSpPr txBox="1"/>
          <p:nvPr/>
        </p:nvSpPr>
        <p:spPr>
          <a:xfrm>
            <a:off x="9556375" y="84134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요구 사항 분석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1C6E0-F008-2CEF-797C-7281EF2FECE0}"/>
              </a:ext>
            </a:extLst>
          </p:cNvPr>
          <p:cNvSpPr txBox="1"/>
          <p:nvPr/>
        </p:nvSpPr>
        <p:spPr>
          <a:xfrm>
            <a:off x="1107440" y="2035865"/>
            <a:ext cx="3591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a뉴굴림3" panose="02020600000000000000" pitchFamily="18" charset="-127"/>
                <a:ea typeface="a뉴굴림3" panose="02020600000000000000" pitchFamily="18" charset="-127"/>
              </a:rPr>
              <a:t>1. </a:t>
            </a:r>
            <a:r>
              <a:rPr lang="ko-KR" altLang="en-US" sz="2800" dirty="0">
                <a:latin typeface="a뉴굴림3" panose="02020600000000000000" pitchFamily="18" charset="-127"/>
                <a:ea typeface="a뉴굴림3" panose="02020600000000000000" pitchFamily="18" charset="-127"/>
              </a:rPr>
              <a:t>고객기능 요구사항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3999BE4-4E00-7C83-1E93-61233CEDD3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4" t="40550" r="57242" b="40464"/>
          <a:stretch/>
        </p:blipFill>
        <p:spPr>
          <a:xfrm>
            <a:off x="1107440" y="3036867"/>
            <a:ext cx="4590855" cy="13020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9BAE93-5A5A-AD27-6652-53F9A532C8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4" t="40550" r="57242" b="53913"/>
          <a:stretch/>
        </p:blipFill>
        <p:spPr>
          <a:xfrm>
            <a:off x="6376484" y="3036866"/>
            <a:ext cx="4590855" cy="3797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3F9E43A-E712-782B-9A5B-3B462520F8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4" t="68000" r="57242" b="12028"/>
          <a:stretch/>
        </p:blipFill>
        <p:spPr>
          <a:xfrm>
            <a:off x="6376484" y="3416605"/>
            <a:ext cx="4590855" cy="13696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269FAF9-053A-6E23-816E-AF109B9714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04" t="8172" r="57242" b="80933"/>
          <a:stretch/>
        </p:blipFill>
        <p:spPr>
          <a:xfrm>
            <a:off x="6376483" y="4745517"/>
            <a:ext cx="4590855" cy="74723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BEDE3BD-5844-799C-7932-80D187CD1F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301" t="10035" r="10044" b="85842"/>
          <a:stretch/>
        </p:blipFill>
        <p:spPr>
          <a:xfrm>
            <a:off x="1108331" y="6186946"/>
            <a:ext cx="4590855" cy="2828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210A65-B7F2-DE5F-0900-4C0EAF23183C}"/>
              </a:ext>
            </a:extLst>
          </p:cNvPr>
          <p:cNvSpPr txBox="1"/>
          <p:nvPr/>
        </p:nvSpPr>
        <p:spPr>
          <a:xfrm>
            <a:off x="1107440" y="2679401"/>
            <a:ext cx="1552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로그인 관련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AF4B0E-4449-A819-C94E-F3103ECBCAA8}"/>
              </a:ext>
            </a:extLst>
          </p:cNvPr>
          <p:cNvSpPr txBox="1"/>
          <p:nvPr/>
        </p:nvSpPr>
        <p:spPr>
          <a:xfrm>
            <a:off x="6376483" y="2679401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의상 관련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26800AB-AADF-1986-B36C-541763E0BA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4" t="59398" r="57242" b="32234"/>
          <a:stretch/>
        </p:blipFill>
        <p:spPr>
          <a:xfrm>
            <a:off x="1108331" y="5637578"/>
            <a:ext cx="4590855" cy="5738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2CCAD99-5267-8CAB-4D30-462A9230E6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4" t="40550" r="57242" b="53913"/>
          <a:stretch/>
        </p:blipFill>
        <p:spPr>
          <a:xfrm>
            <a:off x="1108330" y="5282043"/>
            <a:ext cx="4590855" cy="3797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9E014F8-CB89-CCD3-E342-99C8D409F4E4}"/>
              </a:ext>
            </a:extLst>
          </p:cNvPr>
          <p:cNvSpPr txBox="1"/>
          <p:nvPr/>
        </p:nvSpPr>
        <p:spPr>
          <a:xfrm>
            <a:off x="1108331" y="4900426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회원정보 관련</a:t>
            </a:r>
          </a:p>
        </p:txBody>
      </p:sp>
    </p:spTree>
    <p:extLst>
      <p:ext uri="{BB962C8B-B14F-4D97-AF65-F5344CB8AC3E}">
        <p14:creationId xmlns:p14="http://schemas.microsoft.com/office/powerpoint/2010/main" val="2715168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F81030-82EC-F240-07E9-7B9590416E30}"/>
              </a:ext>
            </a:extLst>
          </p:cNvPr>
          <p:cNvSpPr/>
          <p:nvPr/>
        </p:nvSpPr>
        <p:spPr>
          <a:xfrm>
            <a:off x="1240009" y="2550375"/>
            <a:ext cx="9867262" cy="3221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이전 프로젝트들은 주먹구구식으로 진행하였는데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소프트웨어 공학 수업을 통해 소프트웨어 개발주기 모델을 사용하여 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정확한 단계를 거쳐서 프로젝트를 진행한 것이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 모두 처음이라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체계적인 방법과</a:t>
            </a:r>
            <a:r>
              <a:rPr lang="en-US" altLang="ko-KR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문서 작성 등에 어려움을 느꼈으나</a:t>
            </a:r>
            <a:r>
              <a:rPr lang="en-US" altLang="ko-KR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요구사항 명세서</a:t>
            </a:r>
            <a:r>
              <a:rPr lang="en-US" altLang="ko-KR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플로우차트</a:t>
            </a:r>
            <a:r>
              <a:rPr lang="en-US" altLang="ko-KR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클래스 다이어그램</a:t>
            </a:r>
            <a:r>
              <a:rPr lang="en-US" altLang="ko-KR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시퀀스 다이어그램 작성 과정을 통해</a:t>
            </a:r>
            <a:endParaRPr lang="en-US" altLang="ko-KR" sz="16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 구현하는데 있어서 체계적으로 진행할 수</a:t>
            </a:r>
            <a:r>
              <a:rPr lang="en-US" altLang="ko-KR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있었음</a:t>
            </a:r>
            <a:endParaRPr lang="en-US" altLang="ko-KR" sz="16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=&gt; </a:t>
            </a:r>
            <a:r>
              <a:rPr lang="ko-KR" altLang="en-US" sz="16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 구현에 있어서</a:t>
            </a:r>
            <a:r>
              <a:rPr lang="en-US" altLang="ko-KR" sz="16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6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체계적인 문서작성의 필요성에 대해 깨달음</a:t>
            </a:r>
            <a:endParaRPr lang="en-US" altLang="ko-KR" sz="16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32474-7D6F-AF9A-EBCE-61FD7AB788E2}"/>
              </a:ext>
            </a:extLst>
          </p:cNvPr>
          <p:cNvSpPr txBox="1"/>
          <p:nvPr/>
        </p:nvSpPr>
        <p:spPr>
          <a:xfrm>
            <a:off x="1107440" y="560382"/>
            <a:ext cx="8359981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이번 프로젝트를 통해 </a:t>
            </a:r>
            <a:r>
              <a:rPr lang="ko-KR" altLang="en-US" sz="5400" b="1" dirty="0" err="1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느낀점</a:t>
            </a:r>
            <a:endParaRPr lang="ko-KR" altLang="en-US" sz="5400" b="1" dirty="0">
              <a:solidFill>
                <a:srgbClr val="0C682B"/>
              </a:solidFill>
              <a:effectLst>
                <a:reflection blurRad="6350" stA="50000" endA="300" endPos="50000" dist="29997" dir="5400000" sy="-100000" algn="bl" rotWithShape="0"/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C0E4E9-B2A4-2F02-8F7E-1F2F5A62BE39}"/>
              </a:ext>
            </a:extLst>
          </p:cNvPr>
          <p:cNvSpPr txBox="1"/>
          <p:nvPr/>
        </p:nvSpPr>
        <p:spPr>
          <a:xfrm>
            <a:off x="8856280" y="84134"/>
            <a:ext cx="2119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프로젝트를 통해 느낀 점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20191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32474-7D6F-AF9A-EBCE-61FD7AB788E2}"/>
              </a:ext>
            </a:extLst>
          </p:cNvPr>
          <p:cNvSpPr txBox="1"/>
          <p:nvPr/>
        </p:nvSpPr>
        <p:spPr>
          <a:xfrm>
            <a:off x="1107440" y="560382"/>
            <a:ext cx="4362092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역할 및 기여도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C0E4E9-B2A4-2F02-8F7E-1F2F5A62BE39}"/>
              </a:ext>
            </a:extLst>
          </p:cNvPr>
          <p:cNvSpPr txBox="1"/>
          <p:nvPr/>
        </p:nvSpPr>
        <p:spPr>
          <a:xfrm>
            <a:off x="8856280" y="84134"/>
            <a:ext cx="2119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프로젝트를 통해 느낀 점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9678CA41-3E7E-4173-3E16-7FA65B877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273927"/>
              </p:ext>
            </p:extLst>
          </p:nvPr>
        </p:nvGraphicFramePr>
        <p:xfrm>
          <a:off x="2710794" y="2319769"/>
          <a:ext cx="677041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082">
                  <a:extLst>
                    <a:ext uri="{9D8B030D-6E8A-4147-A177-3AD203B41FA5}">
                      <a16:colId xmlns:a16="http://schemas.microsoft.com/office/drawing/2014/main" val="3631730526"/>
                    </a:ext>
                  </a:extLst>
                </a:gridCol>
                <a:gridCol w="1354082">
                  <a:extLst>
                    <a:ext uri="{9D8B030D-6E8A-4147-A177-3AD203B41FA5}">
                      <a16:colId xmlns:a16="http://schemas.microsoft.com/office/drawing/2014/main" val="3069114480"/>
                    </a:ext>
                  </a:extLst>
                </a:gridCol>
                <a:gridCol w="1354082">
                  <a:extLst>
                    <a:ext uri="{9D8B030D-6E8A-4147-A177-3AD203B41FA5}">
                      <a16:colId xmlns:a16="http://schemas.microsoft.com/office/drawing/2014/main" val="2763024482"/>
                    </a:ext>
                  </a:extLst>
                </a:gridCol>
                <a:gridCol w="1354082">
                  <a:extLst>
                    <a:ext uri="{9D8B030D-6E8A-4147-A177-3AD203B41FA5}">
                      <a16:colId xmlns:a16="http://schemas.microsoft.com/office/drawing/2014/main" val="650241781"/>
                    </a:ext>
                  </a:extLst>
                </a:gridCol>
                <a:gridCol w="1354082">
                  <a:extLst>
                    <a:ext uri="{9D8B030D-6E8A-4147-A177-3AD203B41FA5}">
                      <a16:colId xmlns:a16="http://schemas.microsoft.com/office/drawing/2014/main" val="3279969050"/>
                    </a:ext>
                  </a:extLst>
                </a:gridCol>
              </a:tblGrid>
              <a:tr h="29267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프론트엔드</a:t>
                      </a:r>
                      <a:endParaRPr lang="ko-KR" altLang="en-US" sz="16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BC5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</a:rPr>
                        <a:t>기술</a:t>
                      </a:r>
                      <a:r>
                        <a:rPr lang="en-US" altLang="ko-KR" sz="1400" dirty="0"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</a:rPr>
                        <a:t>사업화 자료조사</a:t>
                      </a:r>
                    </a:p>
                  </a:txBody>
                  <a:tcPr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BC5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백엔드</a:t>
                      </a:r>
                      <a:endParaRPr lang="ko-KR" altLang="en-US" sz="16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BC5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</a:rPr>
                        <a:t>자료정리</a:t>
                      </a:r>
                    </a:p>
                  </a:txBody>
                  <a:tcPr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BC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777880"/>
                  </a:ext>
                </a:extLst>
              </a:tr>
              <a:tr h="452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다이어그램</a:t>
                      </a:r>
                      <a:endParaRPr lang="en-US" altLang="ko-KR" sz="1400" b="0" dirty="0">
                        <a:solidFill>
                          <a:schemeClr val="bg1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작성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BC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 b="0" dirty="0">
                        <a:solidFill>
                          <a:schemeClr val="bg1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PPT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제작</a:t>
                      </a:r>
                    </a:p>
                  </a:txBody>
                  <a:tcPr>
                    <a:lnL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BC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 b="0" dirty="0">
                        <a:solidFill>
                          <a:schemeClr val="bg1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발표</a:t>
                      </a:r>
                    </a:p>
                  </a:txBody>
                  <a:tcPr>
                    <a:lnL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BC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다이어그램</a:t>
                      </a:r>
                      <a:endParaRPr lang="en-US" altLang="ko-KR" sz="1400" b="0" dirty="0">
                        <a:solidFill>
                          <a:schemeClr val="bg1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작성</a:t>
                      </a:r>
                    </a:p>
                  </a:txBody>
                  <a:tcPr>
                    <a:lnL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BC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b="0" dirty="0">
                        <a:solidFill>
                          <a:schemeClr val="bg1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테스팅</a:t>
                      </a:r>
                    </a:p>
                  </a:txBody>
                  <a:tcPr>
                    <a:lnL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BC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06893"/>
                  </a:ext>
                </a:extLst>
              </a:tr>
              <a:tr h="292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엄태양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박채은</a:t>
                      </a:r>
                    </a:p>
                  </a:txBody>
                  <a:tcPr>
                    <a:lnL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최미희</a:t>
                      </a:r>
                    </a:p>
                  </a:txBody>
                  <a:tcPr>
                    <a:lnL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김재우</a:t>
                      </a:r>
                    </a:p>
                  </a:txBody>
                  <a:tcPr>
                    <a:lnL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김창욱</a:t>
                      </a:r>
                    </a:p>
                  </a:txBody>
                  <a:tcPr>
                    <a:lnL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5A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31944"/>
                  </a:ext>
                </a:extLst>
              </a:tr>
            </a:tbl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012A3E6-D557-F695-71B9-5CA310B8D4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5880501"/>
              </p:ext>
            </p:extLst>
          </p:nvPr>
        </p:nvGraphicFramePr>
        <p:xfrm>
          <a:off x="3568700" y="4191000"/>
          <a:ext cx="5054599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A34F051-02A3-4502-83A8-96605D951C22}"/>
              </a:ext>
            </a:extLst>
          </p:cNvPr>
          <p:cNvSpPr txBox="1"/>
          <p:nvPr/>
        </p:nvSpPr>
        <p:spPr>
          <a:xfrm>
            <a:off x="4207992" y="418516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23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F638AF-7D67-37BF-1C7B-65AADBA8427D}"/>
              </a:ext>
            </a:extLst>
          </p:cNvPr>
          <p:cNvSpPr txBox="1"/>
          <p:nvPr/>
        </p:nvSpPr>
        <p:spPr>
          <a:xfrm>
            <a:off x="5098946" y="4550807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18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5E5628-EEE5-50FF-4394-E78BFAF079C0}"/>
              </a:ext>
            </a:extLst>
          </p:cNvPr>
          <p:cNvSpPr txBox="1"/>
          <p:nvPr/>
        </p:nvSpPr>
        <p:spPr>
          <a:xfrm>
            <a:off x="6012071" y="445555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19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1EAE42-95CD-5BAD-CD92-24DBA59AFE87}"/>
              </a:ext>
            </a:extLst>
          </p:cNvPr>
          <p:cNvSpPr txBox="1"/>
          <p:nvPr/>
        </p:nvSpPr>
        <p:spPr>
          <a:xfrm>
            <a:off x="6914801" y="424815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22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98B54F-5B4E-8E67-A5F5-69E1AB9736BC}"/>
              </a:ext>
            </a:extLst>
          </p:cNvPr>
          <p:cNvSpPr txBox="1"/>
          <p:nvPr/>
        </p:nvSpPr>
        <p:spPr>
          <a:xfrm>
            <a:off x="7817624" y="454128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18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D34617-D944-79C9-95D9-0A15592DDD1A}"/>
              </a:ext>
            </a:extLst>
          </p:cNvPr>
          <p:cNvSpPr txBox="1"/>
          <p:nvPr/>
        </p:nvSpPr>
        <p:spPr>
          <a:xfrm>
            <a:off x="2710446" y="1851542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  <a:cs typeface="Microsoft GothicNeo" panose="020B0500000101010101" pitchFamily="50" charset="-127"/>
              </a:rPr>
              <a:t>역할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3FE0A5-9116-3E40-2768-A402D7E22BBD}"/>
              </a:ext>
            </a:extLst>
          </p:cNvPr>
          <p:cNvSpPr txBox="1"/>
          <p:nvPr/>
        </p:nvSpPr>
        <p:spPr>
          <a:xfrm>
            <a:off x="2710446" y="380261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뉴굴림3" panose="02020600000000000000" pitchFamily="18" charset="-127"/>
                <a:ea typeface="a뉴굴림3" panose="02020600000000000000" pitchFamily="18" charset="-127"/>
                <a:cs typeface="Microsoft GothicNeo" panose="020B0500000101010101" pitchFamily="50" charset="-127"/>
              </a:rPr>
              <a:t>기여도</a:t>
            </a:r>
          </a:p>
        </p:txBody>
      </p:sp>
    </p:spTree>
    <p:extLst>
      <p:ext uri="{BB962C8B-B14F-4D97-AF65-F5344CB8AC3E}">
        <p14:creationId xmlns:p14="http://schemas.microsoft.com/office/powerpoint/2010/main" val="2998396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AA5C37-31CC-4DB3-3C7E-924BBD9638B6}"/>
              </a:ext>
            </a:extLst>
          </p:cNvPr>
          <p:cNvSpPr txBox="1"/>
          <p:nvPr/>
        </p:nvSpPr>
        <p:spPr>
          <a:xfrm>
            <a:off x="3817228" y="3015343"/>
            <a:ext cx="4709944" cy="1200329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ln>
                  <a:solidFill>
                    <a:schemeClr val="bg1"/>
                  </a:solidFill>
                </a:ln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감사합니다</a:t>
            </a:r>
            <a:r>
              <a:rPr lang="en-US" altLang="ko-KR" sz="7200" b="1" dirty="0">
                <a:solidFill>
                  <a:srgbClr val="0C682B"/>
                </a:solidFill>
                <a:effectLst>
                  <a:reflection blurRad="6350" stA="55000" endA="300" endPos="45500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!</a:t>
            </a:r>
            <a:endParaRPr lang="ko-KR" altLang="en-US" sz="8000" b="1" dirty="0">
              <a:solidFill>
                <a:srgbClr val="0C682B"/>
              </a:solidFill>
              <a:effectLst>
                <a:reflection blurRad="6350" stA="55000" endA="300" endPos="45500" dir="5400000" sy="-100000" algn="bl" rotWithShape="0"/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C1DA3B-1B12-3B48-1137-947020BA6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337" y="1493076"/>
            <a:ext cx="1707325" cy="170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7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9350CDC1-053F-ECF8-2C51-2C5FD94BD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3" t="52188" r="57614" b="39023"/>
          <a:stretch/>
        </p:blipFill>
        <p:spPr>
          <a:xfrm>
            <a:off x="1108964" y="4902615"/>
            <a:ext cx="4523509" cy="6026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03E65-5E01-B4CB-18B6-B46D34F9EEB5}"/>
              </a:ext>
            </a:extLst>
          </p:cNvPr>
          <p:cNvSpPr txBox="1"/>
          <p:nvPr/>
        </p:nvSpPr>
        <p:spPr>
          <a:xfrm>
            <a:off x="9556375" y="84134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요구 사항 분석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210A65-B7F2-DE5F-0900-4C0EAF23183C}"/>
              </a:ext>
            </a:extLst>
          </p:cNvPr>
          <p:cNvSpPr txBox="1"/>
          <p:nvPr/>
        </p:nvSpPr>
        <p:spPr>
          <a:xfrm>
            <a:off x="1088183" y="2284278"/>
            <a:ext cx="1552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게시물 관련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AF4B0E-4449-A819-C94E-F3103ECBCAA8}"/>
              </a:ext>
            </a:extLst>
          </p:cNvPr>
          <p:cNvSpPr txBox="1"/>
          <p:nvPr/>
        </p:nvSpPr>
        <p:spPr>
          <a:xfrm>
            <a:off x="6357228" y="2303234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댓글 관련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B82858-57E5-D685-555F-092DBD3EC4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01" t="21481" r="10045" b="50127"/>
          <a:stretch/>
        </p:blipFill>
        <p:spPr>
          <a:xfrm>
            <a:off x="1088183" y="2983199"/>
            <a:ext cx="4590855" cy="19471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6F1582-77A2-C50A-AE50-59C60B3221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04" t="40550" r="57242" b="53913"/>
          <a:stretch/>
        </p:blipFill>
        <p:spPr>
          <a:xfrm>
            <a:off x="1088183" y="2641788"/>
            <a:ext cx="4590855" cy="3797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B1FF689-422B-86F3-3610-7E7DE1B281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04" t="40550" r="57242" b="53913"/>
          <a:stretch/>
        </p:blipFill>
        <p:spPr>
          <a:xfrm>
            <a:off x="6387370" y="2622832"/>
            <a:ext cx="4590855" cy="3797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D22569-4DE4-7C23-1EBF-1CFADB3C5D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548" t="50000" r="10416" b="27909"/>
          <a:stretch/>
        </p:blipFill>
        <p:spPr>
          <a:xfrm>
            <a:off x="6418759" y="2970821"/>
            <a:ext cx="4515376" cy="15150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389A9A-1619-1321-96D1-2A6CFFCC689F}"/>
              </a:ext>
            </a:extLst>
          </p:cNvPr>
          <p:cNvSpPr txBox="1"/>
          <p:nvPr/>
        </p:nvSpPr>
        <p:spPr>
          <a:xfrm>
            <a:off x="467277" y="442600"/>
            <a:ext cx="2634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뉴굴림3" panose="02020600000000000000" pitchFamily="18" charset="-127"/>
                <a:ea typeface="a뉴굴림3" panose="02020600000000000000" pitchFamily="18" charset="-127"/>
              </a:rPr>
              <a:t>고객기능 요구사항</a:t>
            </a:r>
          </a:p>
        </p:txBody>
      </p:sp>
    </p:spTree>
    <p:extLst>
      <p:ext uri="{BB962C8B-B14F-4D97-AF65-F5344CB8AC3E}">
        <p14:creationId xmlns:p14="http://schemas.microsoft.com/office/powerpoint/2010/main" val="2531907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2FD952-0AAE-7C14-CCB1-D2199350A4C0}"/>
              </a:ext>
            </a:extLst>
          </p:cNvPr>
          <p:cNvSpPr txBox="1"/>
          <p:nvPr/>
        </p:nvSpPr>
        <p:spPr>
          <a:xfrm>
            <a:off x="1107440" y="560382"/>
            <a:ext cx="418255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요구사항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03E65-5E01-B4CB-18B6-B46D34F9EEB5}"/>
              </a:ext>
            </a:extLst>
          </p:cNvPr>
          <p:cNvSpPr txBox="1"/>
          <p:nvPr/>
        </p:nvSpPr>
        <p:spPr>
          <a:xfrm>
            <a:off x="9556375" y="84134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요구 사항 분석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1C6E0-F008-2CEF-797C-7281EF2FECE0}"/>
              </a:ext>
            </a:extLst>
          </p:cNvPr>
          <p:cNvSpPr txBox="1"/>
          <p:nvPr/>
        </p:nvSpPr>
        <p:spPr>
          <a:xfrm>
            <a:off x="1107440" y="2035865"/>
            <a:ext cx="2048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a뉴굴림3" panose="02020600000000000000" pitchFamily="18" charset="-127"/>
                <a:ea typeface="a뉴굴림3" panose="02020600000000000000" pitchFamily="18" charset="-127"/>
              </a:rPr>
              <a:t>2. </a:t>
            </a:r>
            <a:r>
              <a:rPr lang="en-US" altLang="ko-KR" sz="2800" dirty="0" err="1">
                <a:latin typeface="a뉴굴림3" panose="02020600000000000000" pitchFamily="18" charset="-127"/>
                <a:ea typeface="a뉴굴림3" panose="02020600000000000000" pitchFamily="18" charset="-127"/>
              </a:rPr>
              <a:t>Usecase</a:t>
            </a:r>
            <a:endParaRPr lang="ko-KR" altLang="en-US" sz="2800" dirty="0">
              <a:latin typeface="a뉴굴림3" panose="02020600000000000000" pitchFamily="18" charset="-127"/>
              <a:ea typeface="a뉴굴림3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07F984-D145-B6F1-477F-90B326AA4E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4" t="12646" r="57588" b="44880"/>
          <a:stretch/>
        </p:blipFill>
        <p:spPr>
          <a:xfrm>
            <a:off x="1107438" y="3111238"/>
            <a:ext cx="5076544" cy="32509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75560A-650E-8A13-C53A-2B9635156F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48" t="47154" r="63119" b="13540"/>
          <a:stretch/>
        </p:blipFill>
        <p:spPr>
          <a:xfrm>
            <a:off x="6359971" y="3138308"/>
            <a:ext cx="4724591" cy="32509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47E78A-A925-FC6B-6C1E-F5FA2AFC4AC3}"/>
              </a:ext>
            </a:extLst>
          </p:cNvPr>
          <p:cNvSpPr txBox="1"/>
          <p:nvPr/>
        </p:nvSpPr>
        <p:spPr>
          <a:xfrm>
            <a:off x="1107438" y="2660445"/>
            <a:ext cx="176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뉴굴림2" panose="02020600000000000000" pitchFamily="18" charset="-127"/>
                <a:ea typeface="a뉴굴림2" panose="02020600000000000000" pitchFamily="18" charset="-127"/>
              </a:rPr>
              <a:t>Usecase</a:t>
            </a: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 </a:t>
            </a: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4054109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2FD952-0AAE-7C14-CCB1-D2199350A4C0}"/>
              </a:ext>
            </a:extLst>
          </p:cNvPr>
          <p:cNvSpPr txBox="1"/>
          <p:nvPr/>
        </p:nvSpPr>
        <p:spPr>
          <a:xfrm>
            <a:off x="1107440" y="560382"/>
            <a:ext cx="418255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요구사항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03E65-5E01-B4CB-18B6-B46D34F9EEB5}"/>
              </a:ext>
            </a:extLst>
          </p:cNvPr>
          <p:cNvSpPr txBox="1"/>
          <p:nvPr/>
        </p:nvSpPr>
        <p:spPr>
          <a:xfrm>
            <a:off x="9556375" y="84134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요구 사항 분석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47E78A-A925-FC6B-6C1E-F5FA2AFC4AC3}"/>
              </a:ext>
            </a:extLst>
          </p:cNvPr>
          <p:cNvSpPr txBox="1"/>
          <p:nvPr/>
        </p:nvSpPr>
        <p:spPr>
          <a:xfrm>
            <a:off x="1107438" y="2128198"/>
            <a:ext cx="176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뉴굴림2" panose="02020600000000000000" pitchFamily="18" charset="-127"/>
                <a:ea typeface="a뉴굴림2" panose="02020600000000000000" pitchFamily="18" charset="-127"/>
              </a:rPr>
              <a:t>Usecase</a:t>
            </a:r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 </a:t>
            </a: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기술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C4E0A4-130B-BEFD-1EDB-0448F0DDD9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83" t="33827" r="63056" b="11481"/>
          <a:stretch/>
        </p:blipFill>
        <p:spPr>
          <a:xfrm>
            <a:off x="1176866" y="2546884"/>
            <a:ext cx="4182555" cy="39761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3BA6FC-1D21-8B1D-1DE2-8979E7433E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36" t="22804" r="63125" b="13210"/>
          <a:stretch/>
        </p:blipFill>
        <p:spPr>
          <a:xfrm>
            <a:off x="3750733" y="2136665"/>
            <a:ext cx="3979333" cy="43882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12D6E80-0B5E-90CE-74BC-06F420B30F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67" t="9383" r="15695" b="15528"/>
          <a:stretch/>
        </p:blipFill>
        <p:spPr>
          <a:xfrm>
            <a:off x="7105227" y="1390321"/>
            <a:ext cx="3979333" cy="514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7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03E65-5E01-B4CB-18B6-B46D34F9EEB5}"/>
              </a:ext>
            </a:extLst>
          </p:cNvPr>
          <p:cNvSpPr txBox="1"/>
          <p:nvPr/>
        </p:nvSpPr>
        <p:spPr>
          <a:xfrm>
            <a:off x="9556375" y="84134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요구 사항 분석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2050" name="그림 87">
            <a:extLst>
              <a:ext uri="{FF2B5EF4-FFF2-40B4-BE49-F238E27FC236}">
                <a16:creationId xmlns:a16="http://schemas.microsoft.com/office/drawing/2014/main" id="{6750859B-1F53-0027-C4DA-C57994C78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671" y="233831"/>
            <a:ext cx="7155662" cy="647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59E3B5-4A8E-471B-15C8-761E92F0EC05}"/>
              </a:ext>
            </a:extLst>
          </p:cNvPr>
          <p:cNvSpPr txBox="1"/>
          <p:nvPr/>
        </p:nvSpPr>
        <p:spPr>
          <a:xfrm>
            <a:off x="338506" y="186689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600">
                <a:latin typeface="a뉴굴림2" panose="02020600000000000000" pitchFamily="18" charset="-127"/>
                <a:ea typeface="a뉴굴림2" panose="02020600000000000000" pitchFamily="18" charset="-127"/>
              </a:rPr>
              <a:t>Usecase</a:t>
            </a:r>
            <a:endParaRPr lang="en-US" altLang="ko-KR" sz="1600" dirty="0">
              <a:latin typeface="a뉴굴림2" panose="02020600000000000000" pitchFamily="18" charset="-127"/>
              <a:ea typeface="a뉴굴림2" panose="02020600000000000000" pitchFamily="18" charset="-127"/>
            </a:endParaRPr>
          </a:p>
          <a:p>
            <a:pPr algn="ctr"/>
            <a:r>
              <a:rPr lang="en-US" altLang="ko-KR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     </a:t>
            </a: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3046533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368EB-4AE2-760C-C5D2-982ADD4E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89" y="-546000"/>
            <a:ext cx="1564911" cy="1568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2FD952-0AAE-7C14-CCB1-D2199350A4C0}"/>
              </a:ext>
            </a:extLst>
          </p:cNvPr>
          <p:cNvSpPr txBox="1"/>
          <p:nvPr/>
        </p:nvSpPr>
        <p:spPr>
          <a:xfrm>
            <a:off x="1107440" y="560382"/>
            <a:ext cx="4182555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C682B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요구사항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03E65-5E01-B4CB-18B6-B46D34F9EEB5}"/>
              </a:ext>
            </a:extLst>
          </p:cNvPr>
          <p:cNvSpPr txBox="1"/>
          <p:nvPr/>
        </p:nvSpPr>
        <p:spPr>
          <a:xfrm>
            <a:off x="9556375" y="84134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요구 사항 분석  </a:t>
            </a:r>
            <a:r>
              <a:rPr lang="en-US" altLang="ko-KR" sz="1400" dirty="0">
                <a:solidFill>
                  <a:srgbClr val="0C682B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|</a:t>
            </a:r>
            <a:endParaRPr lang="ko-KR" altLang="en-US" sz="1400" dirty="0">
              <a:solidFill>
                <a:srgbClr val="0C682B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1C6E0-F008-2CEF-797C-7281EF2FECE0}"/>
              </a:ext>
            </a:extLst>
          </p:cNvPr>
          <p:cNvSpPr txBox="1"/>
          <p:nvPr/>
        </p:nvSpPr>
        <p:spPr>
          <a:xfrm>
            <a:off x="1107440" y="2035865"/>
            <a:ext cx="5097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a뉴굴림3" panose="02020600000000000000" pitchFamily="18" charset="-127"/>
                <a:ea typeface="a뉴굴림3" panose="02020600000000000000" pitchFamily="18" charset="-127"/>
              </a:rPr>
              <a:t>3. </a:t>
            </a:r>
            <a:r>
              <a:rPr lang="ko-KR" altLang="en-US" sz="2800" dirty="0">
                <a:latin typeface="a뉴굴림3" panose="02020600000000000000" pitchFamily="18" charset="-127"/>
                <a:ea typeface="a뉴굴림3" panose="02020600000000000000" pitchFamily="18" charset="-127"/>
              </a:rPr>
              <a:t>사용자 인터페이스 요구사항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3664E3-8E4F-6AB0-0FCD-80CF154F94BF}"/>
              </a:ext>
            </a:extLst>
          </p:cNvPr>
          <p:cNvSpPr txBox="1"/>
          <p:nvPr/>
        </p:nvSpPr>
        <p:spPr>
          <a:xfrm>
            <a:off x="1107438" y="2660445"/>
            <a:ext cx="2081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뉴굴림2" panose="02020600000000000000" pitchFamily="18" charset="-127"/>
                <a:ea typeface="a뉴굴림2" panose="02020600000000000000" pitchFamily="18" charset="-127"/>
              </a:rPr>
              <a:t>화면 목록 및 기술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6275F4C-E414-5188-0EF3-BBAE59E89DDA}"/>
              </a:ext>
            </a:extLst>
          </p:cNvPr>
          <p:cNvCxnSpPr>
            <a:cxnSpLocks/>
          </p:cNvCxnSpPr>
          <p:nvPr/>
        </p:nvCxnSpPr>
        <p:spPr>
          <a:xfrm flipV="1">
            <a:off x="5531224" y="2175933"/>
            <a:ext cx="1025213" cy="2122983"/>
          </a:xfrm>
          <a:prstGeom prst="line">
            <a:avLst/>
          </a:prstGeom>
          <a:ln w="19050">
            <a:solidFill>
              <a:srgbClr val="0F80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B75538E-CCE5-A2F0-9D60-40CC24137D29}"/>
              </a:ext>
            </a:extLst>
          </p:cNvPr>
          <p:cNvCxnSpPr>
            <a:cxnSpLocks/>
          </p:cNvCxnSpPr>
          <p:nvPr/>
        </p:nvCxnSpPr>
        <p:spPr>
          <a:xfrm>
            <a:off x="5499847" y="4144108"/>
            <a:ext cx="1061489" cy="2420280"/>
          </a:xfrm>
          <a:prstGeom prst="line">
            <a:avLst/>
          </a:prstGeom>
          <a:ln w="19050">
            <a:solidFill>
              <a:srgbClr val="0F80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1B43BF0-9273-C8BC-8BE2-AA2633509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6" t="10278" r="57694" b="38888"/>
          <a:stretch/>
        </p:blipFill>
        <p:spPr>
          <a:xfrm>
            <a:off x="1115905" y="3111238"/>
            <a:ext cx="4519660" cy="34861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7F3C9F6-F59A-062A-FB1A-E5210CC75A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32" t="10000" r="59923" b="30833"/>
          <a:stretch/>
        </p:blipFill>
        <p:spPr>
          <a:xfrm>
            <a:off x="6556437" y="2127678"/>
            <a:ext cx="4666282" cy="44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5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1898</TotalTime>
  <Words>1263</Words>
  <Application>Microsoft Office PowerPoint</Application>
  <PresentationFormat>와이드스크린</PresentationFormat>
  <Paragraphs>338</Paragraphs>
  <Slides>42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1" baseType="lpstr">
      <vt:lpstr>a뉴굴림2</vt:lpstr>
      <vt:lpstr>a뉴굴림3</vt:lpstr>
      <vt:lpstr>Microsoft GothicNeo</vt:lpstr>
      <vt:lpstr>Microsoft GothicNeo Light</vt:lpstr>
      <vt:lpstr>맑은 고딕</vt:lpstr>
      <vt:lpstr>Arial</vt:lpstr>
      <vt:lpstr>Symbol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201710931@sangmyung.kr</dc:creator>
  <cp:lastModifiedBy>201710931@sangmyung.kr</cp:lastModifiedBy>
  <cp:revision>11</cp:revision>
  <dcterms:created xsi:type="dcterms:W3CDTF">2022-06-08T01:37:44Z</dcterms:created>
  <dcterms:modified xsi:type="dcterms:W3CDTF">2022-06-21T15:38:44Z</dcterms:modified>
</cp:coreProperties>
</file>